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1"/>
  </p:notesMasterIdLst>
  <p:sldIdLst>
    <p:sldId id="256" r:id="rId2"/>
    <p:sldId id="257" r:id="rId3"/>
    <p:sldId id="305" r:id="rId4"/>
    <p:sldId id="270" r:id="rId5"/>
    <p:sldId id="271" r:id="rId6"/>
    <p:sldId id="272" r:id="rId7"/>
    <p:sldId id="304" r:id="rId8"/>
    <p:sldId id="274" r:id="rId9"/>
    <p:sldId id="259" r:id="rId10"/>
    <p:sldId id="260" r:id="rId11"/>
    <p:sldId id="266" r:id="rId12"/>
    <p:sldId id="264" r:id="rId13"/>
    <p:sldId id="262" r:id="rId14"/>
    <p:sldId id="303" r:id="rId15"/>
    <p:sldId id="265" r:id="rId16"/>
    <p:sldId id="267" r:id="rId17"/>
    <p:sldId id="269" r:id="rId18"/>
    <p:sldId id="276" r:id="rId19"/>
    <p:sldId id="306" r:id="rId20"/>
    <p:sldId id="277" r:id="rId21"/>
    <p:sldId id="322" r:id="rId22"/>
    <p:sldId id="278" r:id="rId23"/>
    <p:sldId id="280" r:id="rId24"/>
    <p:sldId id="279" r:id="rId25"/>
    <p:sldId id="285" r:id="rId26"/>
    <p:sldId id="309" r:id="rId27"/>
    <p:sldId id="310" r:id="rId28"/>
    <p:sldId id="319" r:id="rId29"/>
    <p:sldId id="321" r:id="rId30"/>
    <p:sldId id="315" r:id="rId31"/>
    <p:sldId id="312" r:id="rId32"/>
    <p:sldId id="314" r:id="rId33"/>
    <p:sldId id="316" r:id="rId34"/>
    <p:sldId id="317" r:id="rId35"/>
    <p:sldId id="282" r:id="rId36"/>
    <p:sldId id="281" r:id="rId37"/>
    <p:sldId id="284" r:id="rId38"/>
    <p:sldId id="286" r:id="rId39"/>
    <p:sldId id="293" r:id="rId40"/>
    <p:sldId id="307" r:id="rId41"/>
    <p:sldId id="287" r:id="rId42"/>
    <p:sldId id="325" r:id="rId43"/>
    <p:sldId id="324" r:id="rId44"/>
    <p:sldId id="289" r:id="rId45"/>
    <p:sldId id="290" r:id="rId46"/>
    <p:sldId id="328" r:id="rId47"/>
    <p:sldId id="291" r:id="rId48"/>
    <p:sldId id="308" r:id="rId49"/>
    <p:sldId id="292" r:id="rId50"/>
    <p:sldId id="295" r:id="rId51"/>
    <p:sldId id="294" r:id="rId52"/>
    <p:sldId id="296" r:id="rId53"/>
    <p:sldId id="299" r:id="rId54"/>
    <p:sldId id="300" r:id="rId55"/>
    <p:sldId id="297" r:id="rId56"/>
    <p:sldId id="298" r:id="rId57"/>
    <p:sldId id="301" r:id="rId58"/>
    <p:sldId id="302" r:id="rId59"/>
    <p:sldId id="32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E3E7E3-6AA9-7A4B-A241-44EC4CE1621D}">
          <p14:sldIdLst>
            <p14:sldId id="256"/>
            <p14:sldId id="257"/>
            <p14:sldId id="305"/>
            <p14:sldId id="270"/>
            <p14:sldId id="271"/>
            <p14:sldId id="272"/>
            <p14:sldId id="304"/>
            <p14:sldId id="274"/>
            <p14:sldId id="259"/>
            <p14:sldId id="260"/>
            <p14:sldId id="266"/>
            <p14:sldId id="264"/>
            <p14:sldId id="262"/>
            <p14:sldId id="303"/>
            <p14:sldId id="265"/>
            <p14:sldId id="267"/>
            <p14:sldId id="269"/>
            <p14:sldId id="276"/>
            <p14:sldId id="306"/>
            <p14:sldId id="277"/>
            <p14:sldId id="322"/>
            <p14:sldId id="278"/>
            <p14:sldId id="280"/>
            <p14:sldId id="279"/>
            <p14:sldId id="285"/>
            <p14:sldId id="309"/>
            <p14:sldId id="310"/>
            <p14:sldId id="319"/>
            <p14:sldId id="321"/>
            <p14:sldId id="315"/>
            <p14:sldId id="312"/>
            <p14:sldId id="314"/>
            <p14:sldId id="316"/>
            <p14:sldId id="317"/>
            <p14:sldId id="282"/>
            <p14:sldId id="281"/>
            <p14:sldId id="284"/>
            <p14:sldId id="286"/>
            <p14:sldId id="293"/>
            <p14:sldId id="307"/>
            <p14:sldId id="287"/>
            <p14:sldId id="325"/>
            <p14:sldId id="324"/>
            <p14:sldId id="289"/>
            <p14:sldId id="290"/>
            <p14:sldId id="328"/>
            <p14:sldId id="291"/>
            <p14:sldId id="308"/>
            <p14:sldId id="292"/>
            <p14:sldId id="295"/>
            <p14:sldId id="294"/>
            <p14:sldId id="296"/>
            <p14:sldId id="299"/>
            <p14:sldId id="300"/>
            <p14:sldId id="297"/>
            <p14:sldId id="298"/>
            <p14:sldId id="301"/>
            <p14:sldId id="302"/>
            <p14:sldId id="3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70"/>
    <p:restoredTop sz="94615"/>
  </p:normalViewPr>
  <p:slideViewPr>
    <p:cSldViewPr snapToGrid="0" snapToObjects="1">
      <p:cViewPr>
        <p:scale>
          <a:sx n="77" d="100"/>
          <a:sy n="77" d="100"/>
        </p:scale>
        <p:origin x="2104" y="95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91BD7-9F1D-0442-87FC-74A789A8A494}" type="datetimeFigureOut">
              <a:rPr lang="en-US" smtClean="0"/>
              <a:t>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CB415-37C6-EF42-ACFA-018789B49392}" type="slidenum">
              <a:rPr lang="en-US" smtClean="0"/>
              <a:t>‹#›</a:t>
            </a:fld>
            <a:endParaRPr lang="en-US"/>
          </a:p>
        </p:txBody>
      </p:sp>
    </p:spTree>
    <p:extLst>
      <p:ext uri="{BB962C8B-B14F-4D97-AF65-F5344CB8AC3E}">
        <p14:creationId xmlns:p14="http://schemas.microsoft.com/office/powerpoint/2010/main" val="189448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ChangeArrowheads="1" noTextEdit="1"/>
          </p:cNvSpPr>
          <p:nvPr>
            <p:ph type="sldImg"/>
          </p:nvPr>
        </p:nvSpPr>
        <p:spPr>
          <a:ln/>
        </p:spPr>
      </p:sp>
      <p:sp>
        <p:nvSpPr>
          <p:cNvPr id="11981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
        <p:nvSpPr>
          <p:cNvPr id="119812"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7A2F07B-A6E0-4548-8F7C-6FC060D0185E}" type="slidenum">
              <a:rPr lang="en-US" altLang="en-US"/>
              <a:pPr/>
              <a:t>31</a:t>
            </a:fld>
            <a:endParaRPr lang="en-US" altLang="en-US"/>
          </a:p>
        </p:txBody>
      </p:sp>
    </p:spTree>
    <p:extLst>
      <p:ext uri="{BB962C8B-B14F-4D97-AF65-F5344CB8AC3E}">
        <p14:creationId xmlns:p14="http://schemas.microsoft.com/office/powerpoint/2010/main" val="94724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ChangeArrowheads="1" noTextEdit="1"/>
          </p:cNvSpPr>
          <p:nvPr>
            <p:ph type="sldImg"/>
          </p:nvPr>
        </p:nvSpPr>
        <p:spPr>
          <a:ln/>
        </p:spPr>
      </p:sp>
      <p:sp>
        <p:nvSpPr>
          <p:cNvPr id="120835"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endParaRPr>
          </a:p>
        </p:txBody>
      </p:sp>
      <p:sp>
        <p:nvSpPr>
          <p:cNvPr id="120836"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CF71F03-092A-B340-8D9E-AF7602B9647C}" type="slidenum">
              <a:rPr lang="en-US" altLang="en-US"/>
              <a:pPr/>
              <a:t>32</a:t>
            </a:fld>
            <a:endParaRPr lang="en-US" altLang="en-US"/>
          </a:p>
        </p:txBody>
      </p:sp>
    </p:spTree>
    <p:extLst>
      <p:ext uri="{BB962C8B-B14F-4D97-AF65-F5344CB8AC3E}">
        <p14:creationId xmlns:p14="http://schemas.microsoft.com/office/powerpoint/2010/main" val="144983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xmlns="" id="{56943480-171F-4D13-AA50-4D5F575C4354}"/>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xmlns="" id="{FF9296D5-D32A-4476-9C3E-7300702F54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*Values for plasma lipid and lipoprotein levels are from the NCEP Expert Panel on Cholesterol Levels in Children. Non-HDL-C values from the Bogalusa Heart Study are equivalent to the NCEP Pediatric Panel cutpoints for LDL-C.</a:t>
            </a:r>
          </a:p>
          <a:p>
            <a:r>
              <a:rPr lang="en-US" altLang="en-US">
                <a:latin typeface="Arial" panose="020B0604020202020204" pitchFamily="34" charset="0"/>
              </a:rPr>
              <a:t>†The cutpoints for high and borderline high represent approximately the 95th and 75th percentiles, respectively. Low cutpoints for HDL-C represent approximately the 10th percentile.</a:t>
            </a:r>
          </a:p>
          <a:p>
            <a:r>
              <a:rPr lang="en-US" altLang="en-US">
                <a:latin typeface="Arial" panose="020B0604020202020204" pitchFamily="34" charset="0"/>
              </a:rPr>
              <a:t>Values given are in mg/dL. To convert to SI units, divide the results for TC, LDL-C, HDL-C, and non-HDL-C by 38.6; for triglycerides, divide by 88.6.</a:t>
            </a:r>
          </a:p>
          <a:p>
            <a:r>
              <a:rPr lang="en-US" altLang="en-US">
                <a:latin typeface="Arial" panose="020B0604020202020204" pitchFamily="34" charset="0"/>
              </a:rPr>
              <a:t>HDL-C indicates high-density lipoprotein cholesterol; LDL-C, low-density lipoprotein cholesterol; NCEP, National Cholesterol Education Program; SI, </a:t>
            </a:r>
            <a:r>
              <a:rPr lang="en-US" altLang="en-US" i="1">
                <a:latin typeface="Arial" panose="020B0604020202020204" pitchFamily="34" charset="0"/>
              </a:rPr>
              <a:t>Système international d'unités</a:t>
            </a:r>
            <a:r>
              <a:rPr lang="en-US" altLang="en-US">
                <a:latin typeface="Arial" panose="020B0604020202020204" pitchFamily="34" charset="0"/>
              </a:rPr>
              <a:t> (International System of Units); and TC, total cholesterol.</a:t>
            </a:r>
          </a:p>
        </p:txBody>
      </p:sp>
      <p:sp>
        <p:nvSpPr>
          <p:cNvPr id="75780" name="Slide Number Placeholder 3">
            <a:extLst>
              <a:ext uri="{FF2B5EF4-FFF2-40B4-BE49-F238E27FC236}">
                <a16:creationId xmlns:a16="http://schemas.microsoft.com/office/drawing/2014/main" xmlns="" id="{83D33230-7056-434C-B426-5F456B18C82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2049DC8-C972-4204-BBDF-55083D8D819E}" type="slidenum">
              <a:rPr lang="en-US" altLang="en-US" smtClean="0"/>
              <a:pPr/>
              <a:t>46</a:t>
            </a:fld>
            <a:endParaRPr lang="en-US" altLang="en-US"/>
          </a:p>
        </p:txBody>
      </p:sp>
    </p:spTree>
    <p:extLst>
      <p:ext uri="{BB962C8B-B14F-4D97-AF65-F5344CB8AC3E}">
        <p14:creationId xmlns:p14="http://schemas.microsoft.com/office/powerpoint/2010/main" val="1028915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49BD3C-536E-3A47-ACF0-B807B61F05A1}" type="datetimeFigureOut">
              <a:rPr lang="en-US" smtClean="0"/>
              <a:t>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E7BA5-CFAB-B649-B111-27683D2F193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49BD3C-536E-3A47-ACF0-B807B61F05A1}" type="datetimeFigureOut">
              <a:rPr lang="en-US" smtClean="0"/>
              <a:t>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E7BA5-CFAB-B649-B111-27683D2F19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49BD3C-536E-3A47-ACF0-B807B61F05A1}" type="datetimeFigureOut">
              <a:rPr lang="en-US" smtClean="0"/>
              <a:t>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E7BA5-CFAB-B649-B111-27683D2F19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49BD3C-536E-3A47-ACF0-B807B61F05A1}" type="datetimeFigureOut">
              <a:rPr lang="en-US" smtClean="0"/>
              <a:t>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E7BA5-CFAB-B649-B111-27683D2F193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49BD3C-536E-3A47-ACF0-B807B61F05A1}" type="datetimeFigureOut">
              <a:rPr lang="en-US" smtClean="0"/>
              <a:t>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E7BA5-CFAB-B649-B111-27683D2F193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49BD3C-536E-3A47-ACF0-B807B61F05A1}" type="datetimeFigureOut">
              <a:rPr lang="en-US" smtClean="0"/>
              <a:t>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6E7BA5-CFAB-B649-B111-27683D2F193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49BD3C-536E-3A47-ACF0-B807B61F05A1}" type="datetimeFigureOut">
              <a:rPr lang="en-US" smtClean="0"/>
              <a:t>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6E7BA5-CFAB-B649-B111-27683D2F193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49BD3C-536E-3A47-ACF0-B807B61F05A1}" type="datetimeFigureOut">
              <a:rPr lang="en-US" smtClean="0"/>
              <a:t>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6E7BA5-CFAB-B649-B111-27683D2F19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9BD3C-536E-3A47-ACF0-B807B61F05A1}" type="datetimeFigureOut">
              <a:rPr lang="en-US" smtClean="0"/>
              <a:t>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6E7BA5-CFAB-B649-B111-27683D2F19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9BD3C-536E-3A47-ACF0-B807B61F05A1}" type="datetimeFigureOut">
              <a:rPr lang="en-US" smtClean="0"/>
              <a:t>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6E7BA5-CFAB-B649-B111-27683D2F193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9BD3C-536E-3A47-ACF0-B807B61F05A1}" type="datetimeFigureOut">
              <a:rPr lang="en-US" smtClean="0"/>
              <a:t>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6E7BA5-CFAB-B649-B111-27683D2F193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9BD3C-536E-3A47-ACF0-B807B61F05A1}" type="datetimeFigureOut">
              <a:rPr lang="en-US" smtClean="0"/>
              <a:t>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E7BA5-CFAB-B649-B111-27683D2F1938}" type="slidenum">
              <a:rPr lang="en-US" smtClean="0"/>
              <a:t>‹#›</a:t>
            </a:fld>
            <a:endParaRPr lang="en-US"/>
          </a:p>
        </p:txBody>
      </p:sp>
    </p:spTree>
    <p:extLst>
      <p:ext uri="{BB962C8B-B14F-4D97-AF65-F5344CB8AC3E}">
        <p14:creationId xmlns:p14="http://schemas.microsoft.com/office/powerpoint/2010/main" val="20962221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tif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OSCE WORKSHOP</a:t>
            </a:r>
            <a:br>
              <a:rPr lang="en-US" b="1" dirty="0" smtClean="0"/>
            </a:br>
            <a:r>
              <a:rPr lang="en-US" b="1" dirty="0" smtClean="0"/>
              <a:t>4</a:t>
            </a:r>
            <a:r>
              <a:rPr lang="en-US" b="1" baseline="30000" dirty="0" smtClean="0"/>
              <a:t>TH</a:t>
            </a:r>
            <a:r>
              <a:rPr lang="en-US" b="1" dirty="0" smtClean="0"/>
              <a:t> family medicine review course</a:t>
            </a:r>
            <a:endParaRPr lang="en-US" b="1" dirty="0"/>
          </a:p>
        </p:txBody>
      </p:sp>
      <p:sp>
        <p:nvSpPr>
          <p:cNvPr id="3" name="Subtitle 2"/>
          <p:cNvSpPr>
            <a:spLocks noGrp="1"/>
          </p:cNvSpPr>
          <p:nvPr>
            <p:ph type="subTitle" idx="1"/>
          </p:nvPr>
        </p:nvSpPr>
        <p:spPr/>
        <p:txBody>
          <a:bodyPr/>
          <a:lstStyle/>
          <a:p>
            <a:r>
              <a:rPr lang="en-US" dirty="0" smtClean="0"/>
              <a:t>DR.LULUA FALAH ALASOUSI</a:t>
            </a:r>
            <a:endParaRPr lang="en-US" dirty="0"/>
          </a:p>
        </p:txBody>
      </p:sp>
    </p:spTree>
    <p:extLst>
      <p:ext uri="{BB962C8B-B14F-4D97-AF65-F5344CB8AC3E}">
        <p14:creationId xmlns:p14="http://schemas.microsoft.com/office/powerpoint/2010/main" val="1940774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smtClean="0">
                <a:solidFill>
                  <a:srgbClr val="FF0000"/>
                </a:solidFill>
              </a:rPr>
              <a:t>IBS</a:t>
            </a:r>
            <a:endParaRPr lang="ar-KW"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algn="l" rtl="0"/>
            <a:r>
              <a:rPr lang="en-US" b="1" dirty="0" smtClean="0"/>
              <a:t>Criteria for diagnosis</a:t>
            </a:r>
          </a:p>
          <a:p>
            <a:pPr marL="0" indent="0">
              <a:buNone/>
            </a:pPr>
            <a:r>
              <a:rPr lang="en-US" b="1" u="sng" dirty="0" smtClean="0"/>
              <a:t>1. </a:t>
            </a:r>
            <a:r>
              <a:rPr lang="en-US" u="sng" dirty="0" smtClean="0"/>
              <a:t>Symptoms </a:t>
            </a:r>
            <a:r>
              <a:rPr lang="en-US" u="sng" dirty="0" smtClean="0">
                <a:solidFill>
                  <a:srgbClr val="FF0000"/>
                </a:solidFill>
              </a:rPr>
              <a:t>&gt;/= 6 months </a:t>
            </a:r>
          </a:p>
          <a:p>
            <a:pPr algn="l" rtl="0">
              <a:buFontTx/>
              <a:buChar char="-"/>
            </a:pPr>
            <a:r>
              <a:rPr lang="en-US" dirty="0" smtClean="0"/>
              <a:t>Abdominal pain (relieved by defecation and increase with food) and/or</a:t>
            </a:r>
          </a:p>
          <a:p>
            <a:pPr algn="l" rtl="0">
              <a:buFontTx/>
              <a:buChar char="-"/>
            </a:pPr>
            <a:r>
              <a:rPr lang="en-US" dirty="0" smtClean="0"/>
              <a:t>Bloating and/or</a:t>
            </a:r>
          </a:p>
          <a:p>
            <a:pPr algn="l" rtl="0">
              <a:buFontTx/>
              <a:buChar char="-"/>
            </a:pPr>
            <a:r>
              <a:rPr lang="en-US" dirty="0" smtClean="0"/>
              <a:t>Change in bowel habits (alternating constipation and loose stool).</a:t>
            </a:r>
          </a:p>
          <a:p>
            <a:pPr marL="0" indent="0">
              <a:buNone/>
            </a:pPr>
            <a:r>
              <a:rPr lang="en-US" u="sng" dirty="0" smtClean="0"/>
              <a:t>2</a:t>
            </a:r>
            <a:r>
              <a:rPr lang="en-US" u="sng" dirty="0" smtClean="0">
                <a:solidFill>
                  <a:srgbClr val="FF0000"/>
                </a:solidFill>
              </a:rPr>
              <a:t>. 2 of the 4 </a:t>
            </a:r>
            <a:r>
              <a:rPr lang="en-US" u="sng" dirty="0" smtClean="0"/>
              <a:t>following:</a:t>
            </a:r>
          </a:p>
          <a:p>
            <a:pPr algn="l" rtl="0">
              <a:buFontTx/>
              <a:buChar char="-"/>
            </a:pPr>
            <a:r>
              <a:rPr lang="en-US" dirty="0" smtClean="0"/>
              <a:t>Altered stool passage (straining, urgency, incomplete evacuation)</a:t>
            </a:r>
          </a:p>
          <a:p>
            <a:pPr>
              <a:buFontTx/>
              <a:buChar char="-"/>
            </a:pPr>
            <a:r>
              <a:rPr lang="en-US" dirty="0" smtClean="0"/>
              <a:t>Bloating (more in women), distension, hardness or tension </a:t>
            </a:r>
            <a:r>
              <a:rPr lang="is-IS" dirty="0"/>
              <a:t>→ </a:t>
            </a:r>
            <a:r>
              <a:rPr lang="en-US" dirty="0" smtClean="0"/>
              <a:t>Worse </a:t>
            </a:r>
            <a:r>
              <a:rPr lang="en-US" dirty="0"/>
              <a:t>by eating</a:t>
            </a:r>
            <a:r>
              <a:rPr lang="en-US" dirty="0" smtClean="0"/>
              <a:t>.</a:t>
            </a:r>
          </a:p>
          <a:p>
            <a:pPr algn="l" rtl="0">
              <a:buFontTx/>
              <a:buChar char="-"/>
            </a:pPr>
            <a:r>
              <a:rPr lang="en-US" dirty="0" smtClean="0"/>
              <a:t>Passage of mucus.</a:t>
            </a:r>
          </a:p>
          <a:p>
            <a:pPr marL="0" indent="0">
              <a:buNone/>
            </a:pPr>
            <a:r>
              <a:rPr lang="en-US" dirty="0" smtClean="0"/>
              <a:t>3. May have (lethargy, nausea, backache, bladder symptoms)→ support the diagnosis</a:t>
            </a:r>
          </a:p>
          <a:p>
            <a:pPr marL="0" indent="0">
              <a:buNone/>
            </a:pPr>
            <a:endParaRPr lang="en-US" b="1" dirty="0" smtClean="0"/>
          </a:p>
        </p:txBody>
      </p:sp>
    </p:spTree>
    <p:extLst>
      <p:ext uri="{BB962C8B-B14F-4D97-AF65-F5344CB8AC3E}">
        <p14:creationId xmlns:p14="http://schemas.microsoft.com/office/powerpoint/2010/main" val="1692374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u="sng" dirty="0" smtClean="0">
                <a:solidFill>
                  <a:srgbClr val="FF0000"/>
                </a:solidFill>
              </a:rPr>
              <a:t>management :</a:t>
            </a:r>
          </a:p>
          <a:p>
            <a:r>
              <a:rPr lang="en-US" sz="3200" dirty="0" smtClean="0">
                <a:solidFill>
                  <a:srgbClr val="FF0000"/>
                </a:solidFill>
              </a:rPr>
              <a:t>R</a:t>
            </a:r>
            <a:r>
              <a:rPr lang="en-US" dirty="0" smtClean="0">
                <a:solidFill>
                  <a:srgbClr val="FF0000"/>
                </a:solidFill>
              </a:rPr>
              <a:t> reassurance: </a:t>
            </a:r>
            <a:r>
              <a:rPr lang="en-US" sz="2400" dirty="0" smtClean="0"/>
              <a:t>benign disease, can be controlled</a:t>
            </a:r>
          </a:p>
          <a:p>
            <a:r>
              <a:rPr lang="en-US" dirty="0" smtClean="0">
                <a:solidFill>
                  <a:srgbClr val="FF0000"/>
                </a:solidFill>
              </a:rPr>
              <a:t>A advice:</a:t>
            </a:r>
          </a:p>
          <a:p>
            <a:r>
              <a:rPr lang="en-US" sz="2400" b="1" u="sng" dirty="0">
                <a:solidFill>
                  <a:schemeClr val="accent4"/>
                </a:solidFill>
              </a:rPr>
              <a:t>diet</a:t>
            </a:r>
            <a:r>
              <a:rPr lang="en-US" sz="2400" b="1" dirty="0">
                <a:solidFill>
                  <a:schemeClr val="accent4"/>
                </a:solidFill>
              </a:rPr>
              <a:t>:</a:t>
            </a:r>
            <a:r>
              <a:rPr lang="en-US" b="1" dirty="0">
                <a:solidFill>
                  <a:schemeClr val="accent4"/>
                </a:solidFill>
              </a:rPr>
              <a:t> </a:t>
            </a:r>
            <a:endParaRPr lang="en-US" b="1" dirty="0" smtClean="0">
              <a:solidFill>
                <a:schemeClr val="accent4"/>
              </a:solidFill>
            </a:endParaRPr>
          </a:p>
          <a:p>
            <a:pPr marL="514350" indent="-514350">
              <a:buAutoNum type="arabicPeriod"/>
            </a:pPr>
            <a:r>
              <a:rPr lang="en-US" sz="2400" dirty="0" smtClean="0"/>
              <a:t>regular </a:t>
            </a:r>
            <a:r>
              <a:rPr lang="en-US" sz="2400" dirty="0"/>
              <a:t>meals and take time to eat.</a:t>
            </a:r>
          </a:p>
          <a:p>
            <a:pPr marL="514350" indent="-514350">
              <a:buAutoNum type="arabicPeriod"/>
            </a:pPr>
            <a:r>
              <a:rPr lang="en-US" sz="2400" dirty="0"/>
              <a:t>Do not make long gap between two meal or missing meal</a:t>
            </a:r>
          </a:p>
          <a:p>
            <a:pPr marL="0" indent="0">
              <a:buNone/>
            </a:pPr>
            <a:r>
              <a:rPr lang="en-US" sz="2400" dirty="0"/>
              <a:t>3</a:t>
            </a:r>
            <a:r>
              <a:rPr lang="en-US" sz="2400" dirty="0" smtClean="0"/>
              <a:t>.    </a:t>
            </a:r>
            <a:r>
              <a:rPr lang="en-US" sz="2400" dirty="0"/>
              <a:t>Drink </a:t>
            </a:r>
            <a:r>
              <a:rPr lang="en-US" sz="2400" dirty="0">
                <a:solidFill>
                  <a:schemeClr val="accent4"/>
                </a:solidFill>
              </a:rPr>
              <a:t>&gt; 8 </a:t>
            </a:r>
            <a:r>
              <a:rPr lang="en-US" sz="2400" dirty="0"/>
              <a:t>cups of fluids </a:t>
            </a:r>
            <a:r>
              <a:rPr lang="en-US" sz="2400" dirty="0">
                <a:solidFill>
                  <a:schemeClr val="accent4"/>
                </a:solidFill>
              </a:rPr>
              <a:t>(water)</a:t>
            </a:r>
            <a:r>
              <a:rPr lang="en-US" sz="2400" dirty="0"/>
              <a:t>, restrict tea and coffee to </a:t>
            </a:r>
            <a:r>
              <a:rPr lang="en-US" sz="2400" dirty="0">
                <a:solidFill>
                  <a:schemeClr val="accent4"/>
                </a:solidFill>
              </a:rPr>
              <a:t>3 </a:t>
            </a:r>
            <a:r>
              <a:rPr lang="en-US" sz="2400" dirty="0"/>
              <a:t>cups/d, decrease alcohol and fizzy drinks.</a:t>
            </a:r>
          </a:p>
          <a:p>
            <a:pPr marL="0" indent="0">
              <a:buNone/>
            </a:pPr>
            <a:endParaRPr lang="en-US" dirty="0" smtClean="0"/>
          </a:p>
        </p:txBody>
      </p:sp>
    </p:spTree>
    <p:extLst>
      <p:ext uri="{BB962C8B-B14F-4D97-AF65-F5344CB8AC3E}">
        <p14:creationId xmlns:p14="http://schemas.microsoft.com/office/powerpoint/2010/main" val="105446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dirty="0"/>
          </a:p>
        </p:txBody>
      </p:sp>
      <p:sp>
        <p:nvSpPr>
          <p:cNvPr id="3" name="Content Placeholder 2"/>
          <p:cNvSpPr>
            <a:spLocks noGrp="1"/>
          </p:cNvSpPr>
          <p:nvPr>
            <p:ph idx="1"/>
          </p:nvPr>
        </p:nvSpPr>
        <p:spPr/>
        <p:txBody>
          <a:bodyPr>
            <a:normAutofit/>
          </a:bodyPr>
          <a:lstStyle/>
          <a:p>
            <a:pPr marL="0" indent="0">
              <a:buNone/>
            </a:pPr>
            <a:r>
              <a:rPr lang="en-US" sz="2400" dirty="0" smtClean="0"/>
              <a:t>4.Limit  </a:t>
            </a:r>
            <a:r>
              <a:rPr lang="en-US" sz="2400" dirty="0"/>
              <a:t>intake of</a:t>
            </a:r>
          </a:p>
          <a:p>
            <a:pPr>
              <a:buFontTx/>
              <a:buChar char="-"/>
            </a:pPr>
            <a:r>
              <a:rPr lang="en-US" sz="2400" dirty="0"/>
              <a:t>high fiber or wholemeal bread </a:t>
            </a:r>
            <a:r>
              <a:rPr lang="en-US" sz="2400" dirty="0" smtClean="0"/>
              <a:t>and </a:t>
            </a:r>
            <a:r>
              <a:rPr lang="en-US" sz="2400" dirty="0"/>
              <a:t>flour.</a:t>
            </a:r>
          </a:p>
          <a:p>
            <a:pPr>
              <a:buFontTx/>
              <a:buChar char="-"/>
            </a:pPr>
            <a:r>
              <a:rPr lang="en-US" sz="2400" dirty="0"/>
              <a:t>High bran cereal</a:t>
            </a:r>
          </a:p>
          <a:p>
            <a:pPr>
              <a:buFontTx/>
              <a:buChar char="-"/>
            </a:pPr>
            <a:r>
              <a:rPr lang="en-US" sz="2400" dirty="0"/>
              <a:t>Wholegrain  eig brown rice</a:t>
            </a:r>
          </a:p>
          <a:p>
            <a:pPr marL="0" indent="0">
              <a:buNone/>
            </a:pPr>
            <a:r>
              <a:rPr lang="en-US" sz="2400" dirty="0" smtClean="0"/>
              <a:t>5. </a:t>
            </a:r>
            <a:r>
              <a:rPr lang="en-US" sz="2400" dirty="0"/>
              <a:t>Limit fresh fruits to </a:t>
            </a:r>
            <a:r>
              <a:rPr lang="en-US" sz="2400" b="1" dirty="0" smtClean="0">
                <a:solidFill>
                  <a:schemeClr val="accent4"/>
                </a:solidFill>
              </a:rPr>
              <a:t>3/d.</a:t>
            </a:r>
          </a:p>
          <a:p>
            <a:pPr marL="0" indent="0">
              <a:buNone/>
            </a:pPr>
            <a:r>
              <a:rPr lang="en-US" sz="2400" dirty="0" smtClean="0"/>
              <a:t>6. </a:t>
            </a:r>
            <a:r>
              <a:rPr lang="en-US" sz="2400" dirty="0"/>
              <a:t>For diarrhea avoid </a:t>
            </a:r>
            <a:r>
              <a:rPr lang="en-US" sz="2400" dirty="0" smtClean="0"/>
              <a:t>sorbitol</a:t>
            </a:r>
          </a:p>
          <a:p>
            <a:pPr marL="0" indent="0">
              <a:buNone/>
            </a:pPr>
            <a:r>
              <a:rPr lang="en-US" sz="2400" dirty="0" smtClean="0"/>
              <a:t>7. For wind and bloating increase oats and linseeds.</a:t>
            </a:r>
          </a:p>
          <a:p>
            <a:pPr marL="0" indent="0">
              <a:buNone/>
            </a:pPr>
            <a:r>
              <a:rPr lang="en-US" sz="2400" dirty="0" smtClean="0"/>
              <a:t>8. Exclude food that increases your symptoms.</a:t>
            </a:r>
          </a:p>
          <a:p>
            <a:pPr marL="0" indent="0">
              <a:buNone/>
            </a:pPr>
            <a:r>
              <a:rPr lang="en-US" sz="2400" dirty="0" smtClean="0"/>
              <a:t>9. Limit  resistant starch found in processed food</a:t>
            </a:r>
          </a:p>
          <a:p>
            <a:pPr marL="0" indent="0">
              <a:buNone/>
            </a:pPr>
            <a:endParaRPr lang="en-US" dirty="0" smtClean="0"/>
          </a:p>
          <a:p>
            <a:pPr marL="0" indent="0">
              <a:buNone/>
            </a:pPr>
            <a:endParaRPr lang="ar-KW" b="1" dirty="0"/>
          </a:p>
        </p:txBody>
      </p:sp>
    </p:spTree>
    <p:extLst>
      <p:ext uri="{BB962C8B-B14F-4D97-AF65-F5344CB8AC3E}">
        <p14:creationId xmlns:p14="http://schemas.microsoft.com/office/powerpoint/2010/main" val="88881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Low FODMAP DIET</a:t>
            </a:r>
            <a:r>
              <a:rPr lang="en-US" dirty="0" smtClean="0">
                <a:solidFill>
                  <a:srgbClr val="FF0000"/>
                </a:solidFill>
              </a:rPr>
              <a:t>:( fermtable oligo,di,mono,scarride and polyols</a:t>
            </a:r>
            <a:r>
              <a:rPr lang="en-US" dirty="0" smtClean="0">
                <a:solidFill>
                  <a:schemeClr val="accent6"/>
                </a:solidFill>
              </a:rPr>
              <a:t>):</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Short chain carbohydrate ---- that cause bloating  and diarrhea</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Food that high FODMAP eig onion, wheat ,beans and garlic</a:t>
            </a:r>
          </a:p>
        </p:txBody>
      </p:sp>
    </p:spTree>
    <p:extLst>
      <p:ext uri="{BB962C8B-B14F-4D97-AF65-F5344CB8AC3E}">
        <p14:creationId xmlns:p14="http://schemas.microsoft.com/office/powerpoint/2010/main" val="1506998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33004"/>
            <a:ext cx="12053455" cy="6724996"/>
          </a:xfrm>
        </p:spPr>
      </p:pic>
    </p:spTree>
    <p:extLst>
      <p:ext uri="{BB962C8B-B14F-4D97-AF65-F5344CB8AC3E}">
        <p14:creationId xmlns:p14="http://schemas.microsoft.com/office/powerpoint/2010/main" val="230205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a:p>
        </p:txBody>
      </p:sp>
      <p:sp>
        <p:nvSpPr>
          <p:cNvPr id="3" name="Content Placeholder 2"/>
          <p:cNvSpPr>
            <a:spLocks noGrp="1"/>
          </p:cNvSpPr>
          <p:nvPr>
            <p:ph idx="1"/>
          </p:nvPr>
        </p:nvSpPr>
        <p:spPr/>
        <p:txBody>
          <a:bodyPr>
            <a:normAutofit lnSpcReduction="10000"/>
          </a:bodyPr>
          <a:lstStyle/>
          <a:p>
            <a:r>
              <a:rPr lang="en-US" sz="3500" b="1" dirty="0" smtClean="0">
                <a:solidFill>
                  <a:srgbClr val="FF0000"/>
                </a:solidFill>
              </a:rPr>
              <a:t>P</a:t>
            </a:r>
            <a:r>
              <a:rPr lang="en-US" b="1" dirty="0" smtClean="0">
                <a:solidFill>
                  <a:srgbClr val="FF0000"/>
                </a:solidFill>
              </a:rPr>
              <a:t>  </a:t>
            </a:r>
            <a:r>
              <a:rPr lang="en-US" dirty="0" smtClean="0">
                <a:solidFill>
                  <a:srgbClr val="FF0000"/>
                </a:solidFill>
              </a:rPr>
              <a:t>prescription</a:t>
            </a:r>
            <a:r>
              <a:rPr lang="en-US" b="1" dirty="0" smtClean="0"/>
              <a:t>:</a:t>
            </a:r>
            <a:endParaRPr lang="en-US" b="1" dirty="0">
              <a:solidFill>
                <a:srgbClr val="FF0000"/>
              </a:solidFill>
            </a:endParaRPr>
          </a:p>
          <a:p>
            <a:pPr marL="0" indent="0">
              <a:buNone/>
            </a:pPr>
            <a:r>
              <a:rPr lang="en-US" sz="2400" dirty="0" smtClean="0">
                <a:solidFill>
                  <a:schemeClr val="accent4"/>
                </a:solidFill>
              </a:rPr>
              <a:t>1.   </a:t>
            </a:r>
            <a:r>
              <a:rPr lang="en-US" b="1" dirty="0" smtClean="0">
                <a:solidFill>
                  <a:schemeClr val="accent4"/>
                </a:solidFill>
              </a:rPr>
              <a:t>constipation</a:t>
            </a:r>
            <a:r>
              <a:rPr lang="en-US" sz="2400" dirty="0" smtClean="0"/>
              <a:t>: Fiber/bulking agents (constipation predominant) Ispaghula,   laxatives an alternative but avoid lactulose.</a:t>
            </a:r>
          </a:p>
          <a:p>
            <a:pPr marL="0" indent="0">
              <a:buNone/>
            </a:pPr>
            <a:r>
              <a:rPr lang="en-US" sz="2400" i="1" dirty="0" smtClean="0"/>
              <a:t>-      </a:t>
            </a:r>
            <a:r>
              <a:rPr lang="en-US" sz="2000" i="1" dirty="0" smtClean="0"/>
              <a:t>linaclotide</a:t>
            </a:r>
            <a:r>
              <a:rPr lang="en-US" sz="2400" i="1" dirty="0" smtClean="0"/>
              <a:t>( if no response)</a:t>
            </a:r>
          </a:p>
          <a:p>
            <a:pPr marL="0" indent="0">
              <a:buNone/>
            </a:pPr>
            <a:r>
              <a:rPr lang="en-US" dirty="0" smtClean="0"/>
              <a:t> </a:t>
            </a:r>
            <a:r>
              <a:rPr lang="en-US" sz="2400" dirty="0" smtClean="0"/>
              <a:t>2</a:t>
            </a:r>
            <a:r>
              <a:rPr lang="en-US" sz="2400" dirty="0" smtClean="0">
                <a:solidFill>
                  <a:schemeClr val="accent4"/>
                </a:solidFill>
              </a:rPr>
              <a:t>.    </a:t>
            </a:r>
            <a:r>
              <a:rPr lang="en-US" b="1" dirty="0" smtClean="0">
                <a:solidFill>
                  <a:schemeClr val="accent4"/>
                </a:solidFill>
              </a:rPr>
              <a:t>pain:</a:t>
            </a:r>
            <a:r>
              <a:rPr lang="en-US" sz="2400" dirty="0" smtClean="0">
                <a:solidFill>
                  <a:schemeClr val="accent6"/>
                </a:solidFill>
              </a:rPr>
              <a:t> </a:t>
            </a:r>
            <a:r>
              <a:rPr lang="en-US" sz="2400" dirty="0" smtClean="0"/>
              <a:t>antispasmodics (mebeverine, hyoscine butybromide and peppermint oil).</a:t>
            </a:r>
          </a:p>
          <a:p>
            <a:pPr marL="0" indent="0">
              <a:buNone/>
            </a:pPr>
            <a:r>
              <a:rPr lang="en-US" b="1" dirty="0" smtClean="0">
                <a:solidFill>
                  <a:schemeClr val="accent6"/>
                </a:solidFill>
              </a:rPr>
              <a:t> </a:t>
            </a:r>
            <a:r>
              <a:rPr lang="en-US" sz="2400" dirty="0" smtClean="0"/>
              <a:t>3</a:t>
            </a:r>
            <a:r>
              <a:rPr lang="en-US" b="1" dirty="0" smtClean="0"/>
              <a:t>.   </a:t>
            </a:r>
            <a:r>
              <a:rPr lang="en-US" b="1" dirty="0" smtClean="0">
                <a:solidFill>
                  <a:schemeClr val="accent4"/>
                </a:solidFill>
              </a:rPr>
              <a:t>Diarrhoea</a:t>
            </a:r>
            <a:r>
              <a:rPr lang="en-US" dirty="0" smtClean="0"/>
              <a:t> </a:t>
            </a:r>
            <a:r>
              <a:rPr lang="en-US" sz="2400" dirty="0" smtClean="0"/>
              <a:t> :loperamide</a:t>
            </a:r>
          </a:p>
          <a:p>
            <a:pPr marL="0" indent="0">
              <a:buNone/>
            </a:pPr>
            <a:r>
              <a:rPr lang="en-US" sz="2400" dirty="0" smtClean="0"/>
              <a:t>4</a:t>
            </a:r>
            <a:r>
              <a:rPr lang="en-US" sz="2400" dirty="0" smtClean="0">
                <a:solidFill>
                  <a:srgbClr val="0070C0"/>
                </a:solidFill>
              </a:rPr>
              <a:t>.     </a:t>
            </a:r>
            <a:r>
              <a:rPr lang="en-US" dirty="0" smtClean="0">
                <a:solidFill>
                  <a:srgbClr val="0070C0"/>
                </a:solidFill>
              </a:rPr>
              <a:t>2</a:t>
            </a:r>
            <a:r>
              <a:rPr lang="en-US" baseline="30000" dirty="0" smtClean="0">
                <a:solidFill>
                  <a:srgbClr val="0070C0"/>
                </a:solidFill>
              </a:rPr>
              <a:t>nd</a:t>
            </a:r>
            <a:r>
              <a:rPr lang="en-US" dirty="0" smtClean="0">
                <a:solidFill>
                  <a:srgbClr val="0070C0"/>
                </a:solidFill>
              </a:rPr>
              <a:t> line</a:t>
            </a:r>
            <a:r>
              <a:rPr lang="en-US" sz="2400" dirty="0" smtClean="0"/>
              <a:t>: Antidepressants, amitriptyline 10 mg od, SSRI less effective. (withdraw if no response after 4-6 weeks).</a:t>
            </a:r>
          </a:p>
          <a:p>
            <a:pPr marL="0" indent="0">
              <a:buNone/>
            </a:pPr>
            <a:r>
              <a:rPr lang="en-US" sz="2400" dirty="0" smtClean="0"/>
              <a:t>5.    Psychotherapy and hypnosis.</a:t>
            </a:r>
            <a:endParaRPr lang="ar-KW" sz="2400" dirty="0"/>
          </a:p>
        </p:txBody>
      </p:sp>
    </p:spTree>
    <p:extLst>
      <p:ext uri="{BB962C8B-B14F-4D97-AF65-F5344CB8AC3E}">
        <p14:creationId xmlns:p14="http://schemas.microsoft.com/office/powerpoint/2010/main" val="961036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0000"/>
              </a:lnSpc>
              <a:spcBef>
                <a:spcPts val="0"/>
              </a:spcBef>
              <a:defRPr/>
            </a:pPr>
            <a:r>
              <a:rPr lang="en-US" sz="3200" b="1" dirty="0" smtClean="0">
                <a:solidFill>
                  <a:srgbClr val="FF0000"/>
                </a:solidFill>
              </a:rPr>
              <a:t>R</a:t>
            </a:r>
            <a:r>
              <a:rPr lang="en-US" b="1" dirty="0" smtClean="0">
                <a:solidFill>
                  <a:srgbClr val="FF0000"/>
                </a:solidFill>
              </a:rPr>
              <a:t> </a:t>
            </a:r>
            <a:r>
              <a:rPr lang="en-US" dirty="0" smtClean="0">
                <a:solidFill>
                  <a:srgbClr val="FF0000"/>
                </a:solidFill>
              </a:rPr>
              <a:t>referral:</a:t>
            </a:r>
            <a:endParaRPr lang="en-US" u="sng" dirty="0" smtClean="0">
              <a:solidFill>
                <a:srgbClr val="FF0000"/>
              </a:solidFill>
            </a:endParaRPr>
          </a:p>
          <a:p>
            <a:pPr marL="457200" indent="-457200">
              <a:buFont typeface="+mj-lt"/>
              <a:buAutoNum type="arabicPeriod"/>
            </a:pPr>
            <a:r>
              <a:rPr lang="en-US" sz="2400" dirty="0" smtClean="0"/>
              <a:t>unintentional and unexplained weight loss</a:t>
            </a:r>
          </a:p>
          <a:p>
            <a:pPr marL="457200" indent="-457200">
              <a:buFont typeface="+mj-lt"/>
              <a:buAutoNum type="arabicPeriod"/>
            </a:pPr>
            <a:r>
              <a:rPr lang="en-US" sz="2400" dirty="0" smtClean="0"/>
              <a:t>rectal bleeding</a:t>
            </a:r>
          </a:p>
          <a:p>
            <a:pPr marL="457200" indent="-457200">
              <a:buFont typeface="+mj-lt"/>
              <a:buAutoNum type="arabicPeriod"/>
            </a:pPr>
            <a:r>
              <a:rPr lang="en-US" sz="2400" dirty="0" smtClean="0"/>
              <a:t>A family history of bowel or ovarian cancer</a:t>
            </a:r>
          </a:p>
          <a:p>
            <a:pPr marL="457200" indent="-457200">
              <a:buFont typeface="+mj-lt"/>
              <a:buAutoNum type="arabicPeriod"/>
            </a:pPr>
            <a:r>
              <a:rPr lang="en-US" sz="2400" dirty="0" smtClean="0"/>
              <a:t>change in the bowel habit to looser and/or more frequent stools persisting for more than 6 weeks in person over 60yrs</a:t>
            </a:r>
          </a:p>
          <a:p>
            <a:pPr marL="457200" indent="-457200">
              <a:buFont typeface="+mj-lt"/>
              <a:buAutoNum type="arabicPeriod"/>
            </a:pPr>
            <a:r>
              <a:rPr lang="en-US" sz="2400" dirty="0" smtClean="0"/>
              <a:t>anemia</a:t>
            </a:r>
          </a:p>
          <a:p>
            <a:pPr marL="457200" indent="-457200">
              <a:buFont typeface="+mj-lt"/>
              <a:buAutoNum type="arabicPeriod"/>
            </a:pPr>
            <a:r>
              <a:rPr lang="en-US" sz="2400" dirty="0" smtClean="0"/>
              <a:t>abdominal masses</a:t>
            </a:r>
          </a:p>
          <a:p>
            <a:pPr marL="457200" indent="-457200">
              <a:buFont typeface="+mj-lt"/>
              <a:buAutoNum type="arabicPeriod"/>
            </a:pPr>
            <a:r>
              <a:rPr lang="en-US" sz="2400" dirty="0" smtClean="0"/>
              <a:t>inflammatory markers for inflammatory bowel disease</a:t>
            </a:r>
          </a:p>
          <a:p>
            <a:pPr marL="0" indent="0">
              <a:buNone/>
            </a:pPr>
            <a:endParaRPr lang="en-US" sz="2400" dirty="0" smtClean="0"/>
          </a:p>
          <a:p>
            <a:pPr marL="0" indent="0">
              <a:buNone/>
            </a:pPr>
            <a:endParaRPr lang="en-US" sz="2400" b="1" dirty="0">
              <a:solidFill>
                <a:srgbClr val="FF0000"/>
              </a:solidFill>
            </a:endParaRPr>
          </a:p>
        </p:txBody>
      </p:sp>
    </p:spTree>
    <p:extLst>
      <p:ext uri="{BB962C8B-B14F-4D97-AF65-F5344CB8AC3E}">
        <p14:creationId xmlns:p14="http://schemas.microsoft.com/office/powerpoint/2010/main" val="625222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00000"/>
              </a:lnSpc>
              <a:spcBef>
                <a:spcPts val="0"/>
              </a:spcBef>
              <a:defRPr/>
            </a:pPr>
            <a:r>
              <a:rPr lang="en-US" sz="3200" b="1" dirty="0" smtClean="0">
                <a:solidFill>
                  <a:srgbClr val="FF0000"/>
                </a:solidFill>
              </a:rPr>
              <a:t>I</a:t>
            </a:r>
            <a:r>
              <a:rPr lang="en-US" b="1" dirty="0" smtClean="0">
                <a:solidFill>
                  <a:srgbClr val="FF0000"/>
                </a:solidFill>
              </a:rPr>
              <a:t> </a:t>
            </a:r>
            <a:r>
              <a:rPr lang="en-US" dirty="0" smtClean="0">
                <a:solidFill>
                  <a:srgbClr val="FF0000"/>
                </a:solidFill>
              </a:rPr>
              <a:t>investigation:</a:t>
            </a:r>
          </a:p>
          <a:p>
            <a:pPr>
              <a:buFont typeface="Arial" charset="0"/>
              <a:buChar char="•"/>
            </a:pPr>
            <a:r>
              <a:rPr lang="en-US" sz="2400" dirty="0" smtClean="0"/>
              <a:t>CBC</a:t>
            </a:r>
            <a:r>
              <a:rPr lang="en-US" sz="2400" dirty="0"/>
              <a:t>, ESR, CRP, Celiac screen tissue </a:t>
            </a:r>
            <a:r>
              <a:rPr lang="en-US" sz="2400" dirty="0" smtClean="0"/>
              <a:t>transglutaminase(TTG)</a:t>
            </a:r>
          </a:p>
          <a:p>
            <a:pPr>
              <a:buFont typeface="Arial" charset="0"/>
              <a:buChar char="•"/>
            </a:pPr>
            <a:r>
              <a:rPr lang="en-US" sz="2400" dirty="0" smtClean="0"/>
              <a:t>Faceal calprotectin</a:t>
            </a:r>
          </a:p>
          <a:p>
            <a:pPr>
              <a:buFont typeface="Arial" charset="0"/>
              <a:buChar char="•"/>
            </a:pPr>
            <a:r>
              <a:rPr lang="en-US" sz="2400" dirty="0" smtClean="0">
                <a:solidFill>
                  <a:schemeClr val="accent4"/>
                </a:solidFill>
              </a:rPr>
              <a:t>Not required</a:t>
            </a:r>
            <a:r>
              <a:rPr lang="is-IS" sz="2400" dirty="0">
                <a:solidFill>
                  <a:schemeClr val="accent4"/>
                </a:solidFill>
              </a:rPr>
              <a:t> </a:t>
            </a:r>
            <a:r>
              <a:rPr lang="is-IS" sz="2400" dirty="0" smtClean="0"/>
              <a:t>→U/S ,barium study, colonoscopy,TFT, stool microscopy and culture and faecal occult blood </a:t>
            </a:r>
            <a:endParaRPr lang="en-US" b="1" dirty="0">
              <a:solidFill>
                <a:srgbClr val="FF0000"/>
              </a:solidFill>
            </a:endParaRPr>
          </a:p>
          <a:p>
            <a:r>
              <a:rPr lang="en-US" sz="3200" b="1" dirty="0" smtClean="0">
                <a:solidFill>
                  <a:srgbClr val="FF0000"/>
                </a:solidFill>
              </a:rPr>
              <a:t>O </a:t>
            </a:r>
            <a:r>
              <a:rPr lang="en-US" dirty="0" smtClean="0">
                <a:solidFill>
                  <a:srgbClr val="FF0000"/>
                </a:solidFill>
              </a:rPr>
              <a:t>follow up:</a:t>
            </a:r>
          </a:p>
          <a:p>
            <a:pPr marL="0" indent="0">
              <a:buNone/>
            </a:pPr>
            <a:r>
              <a:rPr lang="en-US" sz="2400" b="1" dirty="0" smtClean="0"/>
              <a:t>Open follow up</a:t>
            </a:r>
            <a:endParaRPr lang="en-US" sz="2400" b="1" dirty="0"/>
          </a:p>
          <a:p>
            <a:pPr marL="0" lvl="0" indent="0">
              <a:lnSpc>
                <a:spcPct val="100000"/>
              </a:lnSpc>
              <a:spcBef>
                <a:spcPts val="0"/>
              </a:spcBef>
              <a:buNone/>
              <a:defRPr/>
            </a:pPr>
            <a:endParaRPr lang="en-US" dirty="0"/>
          </a:p>
        </p:txBody>
      </p:sp>
    </p:spTree>
    <p:extLst>
      <p:ext uri="{BB962C8B-B14F-4D97-AF65-F5344CB8AC3E}">
        <p14:creationId xmlns:p14="http://schemas.microsoft.com/office/powerpoint/2010/main" val="1263078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4"/>
                </a:solidFill>
              </a:rPr>
              <a:t>Cardiovascular </a:t>
            </a:r>
            <a:r>
              <a:rPr lang="en-US" b="1" dirty="0" smtClean="0">
                <a:solidFill>
                  <a:schemeClr val="accent4"/>
                </a:solidFill>
              </a:rPr>
              <a:t>system</a:t>
            </a:r>
            <a:r>
              <a:rPr lang="en-US" b="1" dirty="0">
                <a:solidFill>
                  <a:schemeClr val="accent4"/>
                </a:solidFill>
              </a:rPr>
              <a:t/>
            </a:r>
            <a:br>
              <a:rPr lang="en-US" b="1" dirty="0">
                <a:solidFill>
                  <a:schemeClr val="accent4"/>
                </a:solidFill>
              </a:rPr>
            </a:br>
            <a:endParaRPr lang="ar-KW" b="1" dirty="0">
              <a:solidFill>
                <a:schemeClr val="accent4"/>
              </a:solidFill>
            </a:endParaRPr>
          </a:p>
        </p:txBody>
      </p:sp>
      <p:sp>
        <p:nvSpPr>
          <p:cNvPr id="3" name="Content Placeholder 2"/>
          <p:cNvSpPr>
            <a:spLocks noGrp="1"/>
          </p:cNvSpPr>
          <p:nvPr>
            <p:ph idx="1"/>
          </p:nvPr>
        </p:nvSpPr>
        <p:spPr/>
        <p:txBody>
          <a:bodyPr/>
          <a:lstStyle/>
          <a:p>
            <a:pPr marL="514350" indent="-514350" algn="ctr">
              <a:buAutoNum type="arabicPeriod"/>
            </a:pPr>
            <a:r>
              <a:rPr lang="en-US" b="1" dirty="0" smtClean="0">
                <a:latin typeface="+mj-lt"/>
              </a:rPr>
              <a:t>Hypertension</a:t>
            </a:r>
          </a:p>
          <a:p>
            <a:pPr marL="514350" indent="-514350" algn="ctr">
              <a:buAutoNum type="alphaLcPeriod"/>
            </a:pPr>
            <a:r>
              <a:rPr lang="en-US" b="1" dirty="0" smtClean="0">
                <a:latin typeface="+mj-lt"/>
              </a:rPr>
              <a:t>Newly diagnosed. </a:t>
            </a:r>
          </a:p>
          <a:p>
            <a:pPr marL="514350" indent="-514350" algn="ctr">
              <a:buAutoNum type="alphaLcPeriod"/>
            </a:pPr>
            <a:r>
              <a:rPr lang="en-US" b="1" dirty="0" smtClean="0">
                <a:latin typeface="+mj-lt"/>
              </a:rPr>
              <a:t>Follow up.</a:t>
            </a:r>
          </a:p>
          <a:p>
            <a:pPr marL="0" indent="0" algn="ctr">
              <a:buNone/>
            </a:pPr>
            <a:r>
              <a:rPr lang="en-US" b="1" dirty="0" smtClean="0">
                <a:latin typeface="+mj-lt"/>
              </a:rPr>
              <a:t>Came with 2 high readings and you want to confirm.</a:t>
            </a:r>
          </a:p>
          <a:p>
            <a:pPr marL="0" indent="0" algn="ctr">
              <a:buNone/>
            </a:pPr>
            <a:endParaRPr lang="en-US" b="1" dirty="0" smtClean="0">
              <a:latin typeface="+mj-lt"/>
            </a:endParaRPr>
          </a:p>
          <a:p>
            <a:pPr marL="0" indent="0" algn="ctr">
              <a:buNone/>
            </a:pPr>
            <a:r>
              <a:rPr lang="en-US" b="1" dirty="0" smtClean="0">
                <a:latin typeface="+mj-lt"/>
              </a:rPr>
              <a:t>2. Hyperlipidemia </a:t>
            </a:r>
          </a:p>
        </p:txBody>
      </p:sp>
    </p:spTree>
    <p:extLst>
      <p:ext uri="{BB962C8B-B14F-4D97-AF65-F5344CB8AC3E}">
        <p14:creationId xmlns:p14="http://schemas.microsoft.com/office/powerpoint/2010/main" val="1217270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u="sng" dirty="0" smtClean="0"/>
              <a:t>Case</a:t>
            </a:r>
            <a:r>
              <a:rPr lang="ar-SA" u="sng" dirty="0" smtClean="0"/>
              <a:t> </a:t>
            </a:r>
            <a:r>
              <a:rPr lang="en-US" u="sng" dirty="0" smtClean="0"/>
              <a:t>2:</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56 yrs. old patient came to your clinic with 1 week reading of his BP</a:t>
            </a:r>
          </a:p>
          <a:p>
            <a:pPr marL="0" indent="0">
              <a:lnSpc>
                <a:spcPct val="100000"/>
              </a:lnSpc>
              <a:spcBef>
                <a:spcPts val="0"/>
              </a:spcBef>
              <a:buNone/>
            </a:pPr>
            <a:r>
              <a:rPr lang="en-US" dirty="0" smtClean="0"/>
              <a:t> his Mean BP &gt; 150/90 (blood pressure reading done at home for 1 week)</a:t>
            </a:r>
          </a:p>
          <a:p>
            <a:pPr marL="0" indent="0">
              <a:lnSpc>
                <a:spcPct val="100000"/>
              </a:lnSpc>
              <a:spcBef>
                <a:spcPts val="0"/>
              </a:spcBef>
              <a:buNone/>
            </a:pPr>
            <a:endParaRPr lang="en-US" dirty="0"/>
          </a:p>
          <a:p>
            <a:pPr marL="0" indent="0">
              <a:lnSpc>
                <a:spcPct val="100000"/>
              </a:lnSpc>
              <a:spcBef>
                <a:spcPts val="0"/>
              </a:spcBef>
              <a:buNone/>
            </a:pPr>
            <a:r>
              <a:rPr lang="en-US" dirty="0" smtClean="0"/>
              <a:t>How can you mange this patient</a:t>
            </a:r>
          </a:p>
          <a:p>
            <a:pPr marL="0" indent="0">
              <a:lnSpc>
                <a:spcPct val="100000"/>
              </a:lnSpc>
              <a:spcBef>
                <a:spcPts val="0"/>
              </a:spcBef>
              <a:buNone/>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pic>
        <p:nvPicPr>
          <p:cNvPr id="4" name="Picture 3"/>
          <p:cNvPicPr>
            <a:picLocks noChangeAspect="1"/>
          </p:cNvPicPr>
          <p:nvPr/>
        </p:nvPicPr>
        <p:blipFill>
          <a:blip r:embed="rId3"/>
          <a:stretch>
            <a:fillRect/>
          </a:stretch>
        </p:blipFill>
        <p:spPr>
          <a:xfrm>
            <a:off x="9027622" y="0"/>
            <a:ext cx="3164378" cy="2114606"/>
          </a:xfrm>
          <a:prstGeom prst="rect">
            <a:avLst/>
          </a:prstGeom>
        </p:spPr>
      </p:pic>
    </p:spTree>
    <p:extLst>
      <p:ext uri="{BB962C8B-B14F-4D97-AF65-F5344CB8AC3E}">
        <p14:creationId xmlns:p14="http://schemas.microsoft.com/office/powerpoint/2010/main" val="1812561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4"/>
                </a:solidFill>
              </a:rPr>
              <a:t>Gastroenterology</a:t>
            </a:r>
            <a:r>
              <a:rPr lang="en-US" b="1" dirty="0" smtClean="0">
                <a:solidFill>
                  <a:srgbClr val="FF0000"/>
                </a:solidFill>
              </a:rPr>
              <a:t> </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pPr marL="0" indent="0" algn="ctr">
              <a:buNone/>
            </a:pPr>
            <a:r>
              <a:rPr lang="en-US" b="1" dirty="0" smtClean="0"/>
              <a:t>1)Dyspepsia</a:t>
            </a:r>
          </a:p>
          <a:p>
            <a:pPr marL="0" indent="0" algn="ctr">
              <a:buNone/>
            </a:pPr>
            <a:r>
              <a:rPr lang="en-US" b="1" dirty="0" smtClean="0"/>
              <a:t>2) Colon cancer screen</a:t>
            </a:r>
          </a:p>
          <a:p>
            <a:pPr marL="0" indent="0" algn="ctr">
              <a:buNone/>
            </a:pPr>
            <a:r>
              <a:rPr lang="en-US" b="1" dirty="0" smtClean="0"/>
              <a:t>3) IBS</a:t>
            </a:r>
          </a:p>
          <a:p>
            <a:endParaRPr lang="en-US" dirty="0"/>
          </a:p>
        </p:txBody>
      </p:sp>
      <p:sp>
        <p:nvSpPr>
          <p:cNvPr id="4" name="TextBox 3"/>
          <p:cNvSpPr txBox="1"/>
          <p:nvPr/>
        </p:nvSpPr>
        <p:spPr>
          <a:xfrm>
            <a:off x="6550429" y="400673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09698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smtClean="0">
                <a:solidFill>
                  <a:srgbClr val="FF0000"/>
                </a:solidFill>
              </a:rPr>
              <a:t>Newly diagnosed Hypertensive patient</a:t>
            </a:r>
            <a:endParaRPr lang="ar-KW" b="1" dirty="0">
              <a:solidFill>
                <a:srgbClr val="FF0000"/>
              </a:solidFill>
            </a:endParaRPr>
          </a:p>
        </p:txBody>
      </p:sp>
      <p:sp>
        <p:nvSpPr>
          <p:cNvPr id="3" name="Content Placeholder 2"/>
          <p:cNvSpPr>
            <a:spLocks noGrp="1"/>
          </p:cNvSpPr>
          <p:nvPr>
            <p:ph idx="1"/>
          </p:nvPr>
        </p:nvSpPr>
        <p:spPr/>
        <p:txBody>
          <a:bodyPr>
            <a:normAutofit/>
          </a:bodyPr>
          <a:lstStyle/>
          <a:p>
            <a:pPr algn="l" rtl="0"/>
            <a:endParaRPr lang="en-US" dirty="0" smtClean="0"/>
          </a:p>
          <a:p>
            <a:pPr algn="l" rtl="0"/>
            <a:r>
              <a:rPr lang="en-US" dirty="0" smtClean="0"/>
              <a:t>You may have to break the news (Diagnosis)</a:t>
            </a:r>
          </a:p>
          <a:p>
            <a:pPr marL="0" indent="0" algn="l" rtl="0">
              <a:buNone/>
            </a:pPr>
            <a:endParaRPr lang="en-US" dirty="0" smtClean="0"/>
          </a:p>
          <a:p>
            <a:pPr algn="l" rtl="0"/>
            <a:r>
              <a:rPr lang="en-US" dirty="0" smtClean="0"/>
              <a:t>Ask about the patient knowledge, life style, diet</a:t>
            </a:r>
          </a:p>
        </p:txBody>
      </p:sp>
    </p:spTree>
    <p:extLst>
      <p:ext uri="{BB962C8B-B14F-4D97-AF65-F5344CB8AC3E}">
        <p14:creationId xmlns:p14="http://schemas.microsoft.com/office/powerpoint/2010/main" val="488392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10242" name="Title 1">
            <a:extLst>
              <a:ext uri="{FF2B5EF4-FFF2-40B4-BE49-F238E27FC236}"/>
            </a:extLst>
          </p:cNvPr>
          <p:cNvSpPr>
            <a:spLocks noGrp="1" noChangeArrowheads="1"/>
          </p:cNvSpPr>
          <p:nvPr>
            <p:ph type="title"/>
          </p:nvPr>
        </p:nvSpPr>
        <p:spPr>
          <a:xfrm>
            <a:off x="1790700" y="415959"/>
            <a:ext cx="8229600" cy="533400"/>
          </a:xfrm>
          <a:extLst/>
        </p:spPr>
        <p:txBody>
          <a:bodyPr/>
          <a:lstStyle/>
          <a:p>
            <a:pPr algn="ctr">
              <a:defRPr/>
            </a:pPr>
            <a:r>
              <a:rPr lang="en-US" altLang="en-US" sz="2400" b="1" dirty="0">
                <a:ea typeface="MS PGothic" panose="020B0600070205080204" pitchFamily="34" charset="-128"/>
              </a:rPr>
              <a:t>Causes of Secondary </a:t>
            </a:r>
            <a:r>
              <a:rPr lang="en-US" altLang="en-US" sz="2400" b="1" dirty="0" smtClean="0">
                <a:ea typeface="MS PGothic" panose="020B0600070205080204" pitchFamily="34" charset="-128"/>
              </a:rPr>
              <a:t>Hypertension</a:t>
            </a:r>
            <a:endParaRPr lang="en-US" altLang="en-US" sz="2400" b="1" dirty="0">
              <a:highlight>
                <a:srgbClr val="FFFF00"/>
              </a:highlight>
              <a:ea typeface="MS PGothic" panose="020B0600070205080204" pitchFamily="34" charset="-128"/>
            </a:endParaRPr>
          </a:p>
        </p:txBody>
      </p:sp>
      <p:graphicFrame>
        <p:nvGraphicFramePr>
          <p:cNvPr id="9" name="Content Placeholder 8"/>
          <p:cNvGraphicFramePr>
            <a:graphicFrameLocks noGrp="1"/>
          </p:cNvGraphicFramePr>
          <p:nvPr>
            <p:ph idx="1"/>
          </p:nvPr>
        </p:nvGraphicFramePr>
        <p:xfrm>
          <a:off x="2362200" y="1187450"/>
          <a:ext cx="7467600" cy="4796488"/>
        </p:xfrm>
        <a:graphic>
          <a:graphicData uri="http://schemas.openxmlformats.org/drawingml/2006/table">
            <a:tbl>
              <a:tblPr/>
              <a:tblGrid>
                <a:gridCol w="7467600"/>
              </a:tblGrid>
              <a:tr h="365125">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chemeClr val="tx1"/>
                          </a:solidFill>
                          <a:effectLst/>
                          <a:latin typeface="Arial" charset="0"/>
                          <a:ea typeface="Calibri" charset="0"/>
                          <a:cs typeface="Times New Roman" charset="0"/>
                        </a:rPr>
                        <a:t>Common causes</a:t>
                      </a:r>
                      <a:endParaRPr kumimoji="0" lang="en-US" altLang="x-none" sz="1800" b="1" i="0" u="none" strike="noStrike" cap="none" normalizeH="0" baseline="0">
                        <a:ln>
                          <a:noFill/>
                        </a:ln>
                        <a:solidFill>
                          <a:schemeClr val="tx1"/>
                        </a:solidFill>
                        <a:effectLst/>
                        <a:latin typeface="Arial" charset="0"/>
                        <a:ea typeface="ＭＳ Ｐゴシック" charset="-128"/>
                        <a:cs typeface="Times New Roman"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F0"/>
                    </a:solidFill>
                  </a:tcPr>
                </a:tc>
              </a:tr>
              <a:tr h="347663">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charset="0"/>
                          <a:ea typeface="Calibri" charset="0"/>
                          <a:cs typeface="Times New Roman" charset="0"/>
                        </a:rPr>
                        <a:t>Renal parenchymal disease</a:t>
                      </a:r>
                      <a:endParaRPr kumimoji="0" lang="en-US" altLang="x-none" sz="1600" b="0" i="0" u="none" strike="noStrike" cap="none" normalizeH="0" baseline="0">
                        <a:ln>
                          <a:noFill/>
                        </a:ln>
                        <a:solidFill>
                          <a:srgbClr val="000000"/>
                        </a:solidFill>
                        <a:effectLst/>
                        <a:latin typeface="Arial" charset="0"/>
                        <a:ea typeface="ＭＳ Ｐゴシック" charset="-128"/>
                        <a:cs typeface="Times New Roman"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513">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charset="0"/>
                          <a:ea typeface="Calibri" charset="0"/>
                          <a:cs typeface="Times New Roman" charset="0"/>
                        </a:rPr>
                        <a:t>Renovascular disease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513">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charset="0"/>
                          <a:ea typeface="Calibri" charset="0"/>
                          <a:cs typeface="Times New Roman" charset="0"/>
                        </a:rPr>
                        <a:t>Primary aldosteronism</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513">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charset="0"/>
                          <a:ea typeface="Calibri" charset="0"/>
                          <a:cs typeface="Times New Roman" charset="0"/>
                        </a:rPr>
                        <a:t>Obstructive sleep apnea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513">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charset="0"/>
                          <a:ea typeface="Calibri" charset="0"/>
                          <a:cs typeface="Times New Roman" charset="0"/>
                        </a:rPr>
                        <a:t>Drug or alcohol induced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5913">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1800" b="1" i="0" u="none" strike="noStrike" cap="none" normalizeH="0" baseline="0">
                          <a:ln>
                            <a:noFill/>
                          </a:ln>
                          <a:solidFill>
                            <a:srgbClr val="000000"/>
                          </a:solidFill>
                          <a:effectLst/>
                          <a:latin typeface="Arial" charset="0"/>
                          <a:ea typeface="ＭＳ Ｐゴシック" charset="-128"/>
                        </a:rPr>
                        <a:t>Uncommon causes</a:t>
                      </a:r>
                      <a:endParaRPr kumimoji="0" lang="en-US" altLang="x-none" sz="1800" b="1" i="0" u="none" strike="noStrike" cap="none" normalizeH="0" baseline="0">
                        <a:ln>
                          <a:noFill/>
                        </a:ln>
                        <a:solidFill>
                          <a:srgbClr val="000000"/>
                        </a:solidFill>
                        <a:effectLst/>
                        <a:latin typeface="Arial" charset="0"/>
                        <a:ea typeface="Calibri"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F0"/>
                    </a:solidFill>
                  </a:tcPr>
                </a:tc>
              </a:tr>
              <a:tr h="290513">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charset="0"/>
                          <a:ea typeface="Calibri" charset="0"/>
                          <a:cs typeface="Times New Roman" charset="0"/>
                        </a:rPr>
                        <a:t>Pheochromocytoma/paraganglioma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513">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charset="0"/>
                          <a:ea typeface="ＭＳ Ｐゴシック" charset="-128"/>
                        </a:rPr>
                        <a:t>Cushing’s syndrome</a:t>
                      </a:r>
                      <a:endParaRPr kumimoji="0" lang="en-US" altLang="x-none" sz="1600" b="0" i="0" u="none" strike="noStrike" cap="none" normalizeH="0" baseline="0">
                        <a:ln>
                          <a:noFill/>
                        </a:ln>
                        <a:solidFill>
                          <a:srgbClr val="000000"/>
                        </a:solidFill>
                        <a:effectLst/>
                        <a:latin typeface="Arial" charset="0"/>
                        <a:ea typeface="Calibri"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513">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charset="0"/>
                          <a:ea typeface="Calibri" charset="0"/>
                          <a:cs typeface="Times New Roman" charset="0"/>
                        </a:rPr>
                        <a:t>Hypothyroidism</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513">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charset="0"/>
                          <a:ea typeface="Calibri" charset="0"/>
                          <a:cs typeface="Times New Roman" charset="0"/>
                        </a:rPr>
                        <a:t>Hyperthyroidism</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513">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charset="0"/>
                          <a:ea typeface="Calibri" charset="0"/>
                          <a:cs typeface="Times New Roman" charset="0"/>
                        </a:rPr>
                        <a:t>Aortic coarctation (undiagnosed or repaired)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513">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charset="0"/>
                          <a:ea typeface="Calibri" charset="0"/>
                          <a:cs typeface="Times New Roman" charset="0"/>
                        </a:rPr>
                        <a:t>Primary hyperparathyroidism</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513">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600" b="0" i="0" u="none" strike="noStrike" cap="none" normalizeH="0" baseline="0" dirty="0">
                          <a:ln>
                            <a:noFill/>
                          </a:ln>
                          <a:solidFill>
                            <a:srgbClr val="000000"/>
                          </a:solidFill>
                          <a:effectLst/>
                          <a:latin typeface="Arial" charset="0"/>
                          <a:ea typeface="Calibri" charset="0"/>
                          <a:cs typeface="Times New Roman" charset="0"/>
                        </a:rPr>
                        <a:t>Congenital adrenal hyperplasia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600" b="0" i="0" u="none" strike="noStrike" cap="none" normalizeH="0" baseline="0">
                          <a:ln>
                            <a:noFill/>
                          </a:ln>
                          <a:solidFill>
                            <a:srgbClr val="000000"/>
                          </a:solidFill>
                          <a:effectLst/>
                          <a:latin typeface="Arial" charset="0"/>
                          <a:ea typeface="Calibri" charset="0"/>
                          <a:cs typeface="Times New Roman" charset="0"/>
                        </a:rPr>
                        <a:t>Mineralocorticoid excess syndromes other than primary aldosteronism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513">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x-none" sz="1600" b="0" i="0" u="none" strike="noStrike" cap="none" normalizeH="0" baseline="0" dirty="0">
                          <a:ln>
                            <a:noFill/>
                          </a:ln>
                          <a:solidFill>
                            <a:srgbClr val="000000"/>
                          </a:solidFill>
                          <a:effectLst/>
                          <a:latin typeface="Arial" charset="0"/>
                          <a:ea typeface="Calibri" charset="0"/>
                          <a:cs typeface="Times New Roman" charset="0"/>
                        </a:rPr>
                        <a:t>Acromegaly</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0723" name="Rectangle 1"/>
          <p:cNvSpPr>
            <a:spLocks noChangeArrowheads="1"/>
          </p:cNvSpPr>
          <p:nvPr/>
        </p:nvSpPr>
        <p:spPr bwMode="auto">
          <a:xfrm>
            <a:off x="6003925" y="2730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ＭＳ Ｐゴシック" charset="-128"/>
                <a:cs typeface="Geneva" charset="0"/>
              </a:defRPr>
            </a:lvl1pPr>
            <a:lvl2pPr marL="742950" indent="-285750">
              <a:spcBef>
                <a:spcPct val="20000"/>
              </a:spcBef>
              <a:buChar char="–"/>
              <a:defRPr sz="2800">
                <a:solidFill>
                  <a:schemeClr val="tx1"/>
                </a:solidFill>
                <a:latin typeface="Arial" charset="0"/>
                <a:ea typeface="Geneva" charset="0"/>
                <a:cs typeface="Geneva" charset="0"/>
              </a:defRPr>
            </a:lvl2pPr>
            <a:lvl3pPr marL="1143000" indent="-228600">
              <a:spcBef>
                <a:spcPct val="20000"/>
              </a:spcBef>
              <a:buChar char="•"/>
              <a:defRPr sz="2400">
                <a:solidFill>
                  <a:schemeClr val="tx1"/>
                </a:solidFill>
                <a:latin typeface="Arial" charset="0"/>
                <a:ea typeface="Geneva" charset="0"/>
                <a:cs typeface="Geneva" charset="0"/>
              </a:defRPr>
            </a:lvl3pPr>
            <a:lvl4pPr marL="1600200" indent="-228600">
              <a:spcBef>
                <a:spcPct val="20000"/>
              </a:spcBef>
              <a:buChar char="–"/>
              <a:defRPr sz="2000">
                <a:solidFill>
                  <a:schemeClr val="tx1"/>
                </a:solidFill>
                <a:latin typeface="Arial" charset="0"/>
                <a:ea typeface="Geneva" charset="0"/>
                <a:cs typeface="Geneva" charset="0"/>
              </a:defRPr>
            </a:lvl4pPr>
            <a:lvl5pPr marL="2057400" indent="-228600">
              <a:spcBef>
                <a:spcPct val="20000"/>
              </a:spcBef>
              <a:buChar char="»"/>
              <a:defRPr sz="2000">
                <a:solidFill>
                  <a:schemeClr val="tx1"/>
                </a:solidFill>
                <a:latin typeface="Arial"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9pPr>
          </a:lstStyle>
          <a:p>
            <a:pPr algn="just">
              <a:spcBef>
                <a:spcPct val="0"/>
              </a:spcBef>
              <a:buFontTx/>
              <a:buNone/>
            </a:pPr>
            <a:endParaRPr lang="en-US" altLang="en-US" sz="1800"/>
          </a:p>
        </p:txBody>
      </p:sp>
    </p:spTree>
    <p:extLst>
      <p:ext uri="{BB962C8B-B14F-4D97-AF65-F5344CB8AC3E}">
        <p14:creationId xmlns:p14="http://schemas.microsoft.com/office/powerpoint/2010/main" val="1351810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000" b="1" u="sng" dirty="0" smtClean="0">
                <a:solidFill>
                  <a:srgbClr val="FF0000"/>
                </a:solidFill>
              </a:rPr>
              <a:t>Management :</a:t>
            </a:r>
            <a:endParaRPr lang="en-US" b="1" u="sng" dirty="0" smtClean="0">
              <a:solidFill>
                <a:srgbClr val="FF0000"/>
              </a:solidFill>
            </a:endParaRPr>
          </a:p>
          <a:p>
            <a:r>
              <a:rPr lang="en-US" sz="3500" b="1" dirty="0" smtClean="0">
                <a:solidFill>
                  <a:srgbClr val="FF0000"/>
                </a:solidFill>
              </a:rPr>
              <a:t>R </a:t>
            </a:r>
            <a:r>
              <a:rPr lang="en-US" sz="3000" dirty="0">
                <a:solidFill>
                  <a:srgbClr val="FF0000"/>
                </a:solidFill>
              </a:rPr>
              <a:t>reassurance</a:t>
            </a:r>
            <a:r>
              <a:rPr lang="en-US" dirty="0">
                <a:solidFill>
                  <a:srgbClr val="FF0000"/>
                </a:solidFill>
              </a:rPr>
              <a:t> </a:t>
            </a:r>
            <a:r>
              <a:rPr lang="en-US" dirty="0"/>
              <a:t>(definition</a:t>
            </a:r>
            <a:r>
              <a:rPr lang="en-US" dirty="0" smtClean="0"/>
              <a:t>)</a:t>
            </a:r>
          </a:p>
          <a:p>
            <a:pPr marL="0" indent="0">
              <a:buNone/>
            </a:pPr>
            <a:r>
              <a:rPr lang="en-US" sz="2600" dirty="0"/>
              <a:t>When your heart beats, it pumps blood round your body to give it the energy and oxygen it needs. As the blood moves, it pushes against the sides of the blood vessels. The strength of this pushing is your blood pressure. </a:t>
            </a:r>
            <a:endParaRPr lang="en-US" sz="2600" dirty="0" smtClean="0"/>
          </a:p>
          <a:p>
            <a:pPr marL="0" indent="0">
              <a:buNone/>
            </a:pPr>
            <a:endParaRPr lang="en-US" sz="2600" dirty="0"/>
          </a:p>
          <a:p>
            <a:r>
              <a:rPr lang="en-US" sz="3000" b="1" dirty="0">
                <a:solidFill>
                  <a:srgbClr val="FF0000"/>
                </a:solidFill>
              </a:rPr>
              <a:t>A </a:t>
            </a:r>
            <a:r>
              <a:rPr lang="en-US" sz="3000" dirty="0">
                <a:solidFill>
                  <a:srgbClr val="FF0000"/>
                </a:solidFill>
              </a:rPr>
              <a:t>advice </a:t>
            </a:r>
            <a:r>
              <a:rPr lang="en-US" dirty="0" smtClean="0">
                <a:solidFill>
                  <a:srgbClr val="FF0000"/>
                </a:solidFill>
              </a:rPr>
              <a:t>:</a:t>
            </a:r>
          </a:p>
          <a:p>
            <a:pPr marL="0" indent="0">
              <a:buNone/>
            </a:pPr>
            <a:r>
              <a:rPr lang="en-US" dirty="0" smtClean="0"/>
              <a:t>a. </a:t>
            </a:r>
            <a:r>
              <a:rPr lang="en-US" sz="2600" dirty="0" smtClean="0"/>
              <a:t>Low salt diet( 3g\day), lose weight ,stop smoking, less alcohol, exercise more and reduce caffeine</a:t>
            </a:r>
          </a:p>
          <a:p>
            <a:pPr marL="0" indent="0">
              <a:buNone/>
            </a:pPr>
            <a:r>
              <a:rPr lang="en-US" sz="2600" dirty="0" smtClean="0"/>
              <a:t>b. balanced diet rich in fruit and vegetable</a:t>
            </a:r>
          </a:p>
          <a:p>
            <a:pPr marL="0" indent="0">
              <a:buNone/>
            </a:pPr>
            <a:endParaRPr lang="en-US" sz="2600" dirty="0" smtClean="0"/>
          </a:p>
          <a:p>
            <a:pPr marL="0" indent="0">
              <a:buNone/>
            </a:pPr>
            <a:endParaRPr lang="en-US" dirty="0"/>
          </a:p>
          <a:p>
            <a:endParaRPr lang="en-US" dirty="0"/>
          </a:p>
        </p:txBody>
      </p:sp>
    </p:spTree>
    <p:extLst>
      <p:ext uri="{BB962C8B-B14F-4D97-AF65-F5344CB8AC3E}">
        <p14:creationId xmlns:p14="http://schemas.microsoft.com/office/powerpoint/2010/main" val="104658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3800" b="1" dirty="0">
                <a:solidFill>
                  <a:srgbClr val="FF0000"/>
                </a:solidFill>
              </a:rPr>
              <a:t>P </a:t>
            </a:r>
            <a:r>
              <a:rPr lang="en-US" sz="3000" dirty="0" smtClean="0">
                <a:solidFill>
                  <a:srgbClr val="FF0000"/>
                </a:solidFill>
              </a:rPr>
              <a:t>prescription</a:t>
            </a:r>
          </a:p>
          <a:p>
            <a:pPr marL="0" indent="0">
              <a:buNone/>
            </a:pPr>
            <a:r>
              <a:rPr lang="en-US" sz="2400" dirty="0" smtClean="0"/>
              <a:t>depends </a:t>
            </a:r>
            <a:r>
              <a:rPr lang="en-US" sz="2400" dirty="0"/>
              <a:t>on the age what to </a:t>
            </a:r>
            <a:r>
              <a:rPr lang="en-US" sz="2400" dirty="0" smtClean="0"/>
              <a:t>start</a:t>
            </a:r>
            <a:endParaRPr lang="en-US" sz="2400" dirty="0" smtClean="0">
              <a:solidFill>
                <a:srgbClr val="FF0000"/>
              </a:solidFill>
            </a:endParaRPr>
          </a:p>
          <a:p>
            <a:r>
              <a:rPr lang="en-US" sz="3800" dirty="0" smtClean="0">
                <a:solidFill>
                  <a:srgbClr val="FF0000"/>
                </a:solidFill>
              </a:rPr>
              <a:t>R </a:t>
            </a:r>
            <a:r>
              <a:rPr lang="en-US" sz="3000" dirty="0" smtClean="0">
                <a:solidFill>
                  <a:srgbClr val="FF0000"/>
                </a:solidFill>
              </a:rPr>
              <a:t>referral</a:t>
            </a:r>
          </a:p>
          <a:p>
            <a:pPr marL="0" indent="0">
              <a:buNone/>
            </a:pPr>
            <a:r>
              <a:rPr lang="en-US" sz="2400" dirty="0" smtClean="0"/>
              <a:t>consider </a:t>
            </a:r>
            <a:r>
              <a:rPr lang="en-US" sz="2400" dirty="0"/>
              <a:t>dietician, </a:t>
            </a:r>
            <a:r>
              <a:rPr lang="en-US" sz="2400" dirty="0" smtClean="0"/>
              <a:t>ophthalmology</a:t>
            </a:r>
            <a:endParaRPr lang="en-US" sz="2400" dirty="0" smtClean="0">
              <a:solidFill>
                <a:srgbClr val="FF0000"/>
              </a:solidFill>
            </a:endParaRPr>
          </a:p>
          <a:p>
            <a:r>
              <a:rPr lang="en-US" sz="4100" b="1" dirty="0" smtClean="0">
                <a:solidFill>
                  <a:srgbClr val="FF0000"/>
                </a:solidFill>
              </a:rPr>
              <a:t>I </a:t>
            </a:r>
            <a:r>
              <a:rPr lang="en-US" sz="3000" dirty="0" smtClean="0">
                <a:solidFill>
                  <a:srgbClr val="FF0000"/>
                </a:solidFill>
              </a:rPr>
              <a:t>investigations</a:t>
            </a:r>
          </a:p>
          <a:p>
            <a:pPr marL="0" indent="0">
              <a:buNone/>
            </a:pPr>
            <a:r>
              <a:rPr lang="en-US" sz="2400" dirty="0" smtClean="0"/>
              <a:t>RFT</a:t>
            </a:r>
            <a:r>
              <a:rPr lang="en-US" sz="2400" dirty="0"/>
              <a:t>, LFT, Lipid profile, urine </a:t>
            </a:r>
            <a:r>
              <a:rPr lang="en-US" sz="2400" dirty="0" smtClean="0"/>
              <a:t>microalbumin </a:t>
            </a:r>
            <a:r>
              <a:rPr lang="en-US" sz="2400" dirty="0"/>
              <a:t>or </a:t>
            </a:r>
            <a:r>
              <a:rPr lang="en-US" sz="2400" dirty="0" smtClean="0"/>
              <a:t>albumin-creatinin ration</a:t>
            </a:r>
          </a:p>
          <a:p>
            <a:r>
              <a:rPr lang="en-US" sz="3500" b="1" dirty="0" smtClean="0">
                <a:solidFill>
                  <a:srgbClr val="FF0000"/>
                </a:solidFill>
              </a:rPr>
              <a:t>O</a:t>
            </a:r>
            <a:r>
              <a:rPr lang="en-US" sz="3500" dirty="0" smtClean="0">
                <a:solidFill>
                  <a:srgbClr val="FF0000"/>
                </a:solidFill>
              </a:rPr>
              <a:t> </a:t>
            </a:r>
            <a:r>
              <a:rPr lang="en-US" sz="3000" dirty="0" smtClean="0">
                <a:solidFill>
                  <a:srgbClr val="FF0000"/>
                </a:solidFill>
              </a:rPr>
              <a:t>observation</a:t>
            </a:r>
          </a:p>
          <a:p>
            <a:pPr marL="0" indent="0">
              <a:buNone/>
            </a:pPr>
            <a:r>
              <a:rPr lang="en-US" sz="2400" dirty="0" smtClean="0"/>
              <a:t>follow </a:t>
            </a:r>
            <a:r>
              <a:rPr lang="en-US" sz="2400" dirty="0"/>
              <a:t>up after 2 weeks to </a:t>
            </a:r>
            <a:r>
              <a:rPr lang="en-US" sz="2400" dirty="0" smtClean="0"/>
              <a:t>re measure </a:t>
            </a:r>
            <a:r>
              <a:rPr lang="en-US" sz="2400" dirty="0"/>
              <a:t>BP and see response to </a:t>
            </a:r>
            <a:r>
              <a:rPr lang="en-US" sz="2400" dirty="0" smtClean="0"/>
              <a:t>treatment</a:t>
            </a:r>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2064229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Nice guideline hypertension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7420" y="1825625"/>
            <a:ext cx="6297160" cy="4351338"/>
          </a:xfrm>
        </p:spPr>
      </p:pic>
    </p:spTree>
    <p:extLst>
      <p:ext uri="{BB962C8B-B14F-4D97-AF65-F5344CB8AC3E}">
        <p14:creationId xmlns:p14="http://schemas.microsoft.com/office/powerpoint/2010/main" val="862288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a:p>
        </p:txBody>
      </p:sp>
      <p:graphicFrame>
        <p:nvGraphicFramePr>
          <p:cNvPr id="6" name="Content Placeholder 5"/>
          <p:cNvGraphicFramePr>
            <a:graphicFrameLocks noGrp="1"/>
          </p:cNvGraphicFramePr>
          <p:nvPr>
            <p:ph idx="1"/>
            <p:extLst/>
          </p:nvPr>
        </p:nvGraphicFramePr>
        <p:xfrm>
          <a:off x="1991544" y="2060848"/>
          <a:ext cx="8229600" cy="3738056"/>
        </p:xfrm>
        <a:graphic>
          <a:graphicData uri="http://schemas.openxmlformats.org/drawingml/2006/table">
            <a:tbl>
              <a:tblPr rtl="1" firstRow="1" bandRow="1">
                <a:tableStyleId>{5C22544A-7EE6-4342-B048-85BDC9FD1C3A}</a:tableStyleId>
              </a:tblPr>
              <a:tblGrid>
                <a:gridCol w="2743200"/>
                <a:gridCol w="2743200"/>
                <a:gridCol w="2743200"/>
              </a:tblGrid>
              <a:tr h="604664">
                <a:tc>
                  <a:txBody>
                    <a:bodyPr/>
                    <a:lstStyle/>
                    <a:p>
                      <a:pPr algn="ctr" rtl="1"/>
                      <a:r>
                        <a:rPr lang="en-US" sz="2400" b="1" dirty="0" smtClean="0"/>
                        <a:t>HBPM</a:t>
                      </a:r>
                      <a:endParaRPr lang="ar-KW" sz="2400" b="1" dirty="0"/>
                    </a:p>
                  </a:txBody>
                  <a:tcPr/>
                </a:tc>
                <a:tc>
                  <a:txBody>
                    <a:bodyPr/>
                    <a:lstStyle/>
                    <a:p>
                      <a:pPr algn="ctr" rtl="1"/>
                      <a:r>
                        <a:rPr lang="en-US" sz="2400" b="1" dirty="0" smtClean="0"/>
                        <a:t>Clinic reading </a:t>
                      </a:r>
                      <a:endParaRPr lang="ar-KW" sz="2400" b="1" dirty="0"/>
                    </a:p>
                  </a:txBody>
                  <a:tcPr/>
                </a:tc>
                <a:tc>
                  <a:txBody>
                    <a:bodyPr/>
                    <a:lstStyle/>
                    <a:p>
                      <a:pPr algn="ctr" rtl="0"/>
                      <a:r>
                        <a:rPr lang="en-US" sz="2400" b="1" dirty="0" smtClean="0"/>
                        <a:t>Stage</a:t>
                      </a:r>
                      <a:endParaRPr lang="ar-KW" sz="2400" b="1" dirty="0"/>
                    </a:p>
                  </a:txBody>
                  <a:tcPr/>
                </a:tc>
              </a:tr>
              <a:tr h="1044464">
                <a:tc>
                  <a:txBody>
                    <a:bodyPr/>
                    <a:lstStyle/>
                    <a:p>
                      <a:pPr algn="ctr" rtl="1"/>
                      <a:r>
                        <a:rPr lang="en-US" b="1" dirty="0" smtClean="0"/>
                        <a:t>135/85 mmHg</a:t>
                      </a:r>
                      <a:endParaRPr lang="ar-KW" b="1" dirty="0"/>
                    </a:p>
                  </a:txBody>
                  <a:tcPr/>
                </a:tc>
                <a:tc>
                  <a:txBody>
                    <a:bodyPr/>
                    <a:lstStyle/>
                    <a:p>
                      <a:pPr algn="ctr" rtl="1"/>
                      <a:r>
                        <a:rPr lang="en-US" b="1" dirty="0" smtClean="0"/>
                        <a:t>140/90</a:t>
                      </a:r>
                      <a:r>
                        <a:rPr lang="en-US" b="1" baseline="0" dirty="0" smtClean="0"/>
                        <a:t> mmHg </a:t>
                      </a:r>
                      <a:endParaRPr lang="ar-KW" b="1" dirty="0"/>
                    </a:p>
                  </a:txBody>
                  <a:tcPr/>
                </a:tc>
                <a:tc>
                  <a:txBody>
                    <a:bodyPr/>
                    <a:lstStyle/>
                    <a:p>
                      <a:pPr algn="ctr" rtl="1"/>
                      <a:r>
                        <a:rPr lang="en-US" b="1" dirty="0" smtClean="0"/>
                        <a:t>Stage I</a:t>
                      </a:r>
                      <a:endParaRPr lang="ar-KW" b="1" dirty="0"/>
                    </a:p>
                  </a:txBody>
                  <a:tcPr/>
                </a:tc>
              </a:tr>
              <a:tr h="1044464">
                <a:tc>
                  <a:txBody>
                    <a:bodyPr/>
                    <a:lstStyle/>
                    <a:p>
                      <a:pPr algn="ctr" rtl="1"/>
                      <a:r>
                        <a:rPr lang="en-US" b="1" dirty="0" smtClean="0"/>
                        <a:t>150/95 mmHg</a:t>
                      </a:r>
                      <a:endParaRPr lang="ar-KW" b="1" dirty="0"/>
                    </a:p>
                  </a:txBody>
                  <a:tcPr/>
                </a:tc>
                <a:tc>
                  <a:txBody>
                    <a:bodyPr/>
                    <a:lstStyle/>
                    <a:p>
                      <a:pPr algn="ctr" rtl="1"/>
                      <a:r>
                        <a:rPr lang="en-US" b="1" dirty="0" smtClean="0"/>
                        <a:t>160/100 mmHg</a:t>
                      </a:r>
                      <a:endParaRPr lang="ar-KW" b="1" dirty="0"/>
                    </a:p>
                  </a:txBody>
                  <a:tcPr/>
                </a:tc>
                <a:tc>
                  <a:txBody>
                    <a:bodyPr/>
                    <a:lstStyle/>
                    <a:p>
                      <a:pPr algn="ctr" rtl="1"/>
                      <a:r>
                        <a:rPr lang="en-US" b="1" dirty="0" smtClean="0"/>
                        <a:t>Stage II</a:t>
                      </a:r>
                      <a:endParaRPr lang="ar-KW" b="1" dirty="0"/>
                    </a:p>
                  </a:txBody>
                  <a:tcPr/>
                </a:tc>
              </a:tr>
              <a:tr h="1044464">
                <a:tc>
                  <a:txBody>
                    <a:bodyPr/>
                    <a:lstStyle/>
                    <a:p>
                      <a:pPr algn="ctr" rtl="1"/>
                      <a:endParaRPr lang="ar-KW" b="1"/>
                    </a:p>
                  </a:txBody>
                  <a:tcPr/>
                </a:tc>
                <a:tc>
                  <a:txBody>
                    <a:bodyPr/>
                    <a:lstStyle/>
                    <a:p>
                      <a:pPr algn="ctr" rtl="1"/>
                      <a:r>
                        <a:rPr lang="en-US" b="1" dirty="0" smtClean="0"/>
                        <a:t>180/110 mmHg</a:t>
                      </a:r>
                      <a:endParaRPr lang="ar-KW" b="1" dirty="0"/>
                    </a:p>
                  </a:txBody>
                  <a:tcPr/>
                </a:tc>
                <a:tc>
                  <a:txBody>
                    <a:bodyPr/>
                    <a:lstStyle/>
                    <a:p>
                      <a:pPr algn="ctr" rtl="1"/>
                      <a:r>
                        <a:rPr lang="en-US" b="1" dirty="0" smtClean="0"/>
                        <a:t>Severe </a:t>
                      </a:r>
                      <a:endParaRPr lang="ar-KW" b="1" dirty="0"/>
                    </a:p>
                  </a:txBody>
                  <a:tcPr/>
                </a:tc>
              </a:tr>
            </a:tbl>
          </a:graphicData>
        </a:graphic>
      </p:graphicFrame>
    </p:spTree>
    <p:extLst>
      <p:ext uri="{BB962C8B-B14F-4D97-AF65-F5344CB8AC3E}">
        <p14:creationId xmlns:p14="http://schemas.microsoft.com/office/powerpoint/2010/main" val="1681963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alphaModFix amt="18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0846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Hypertension guideline American heart association 2017</a:t>
            </a:r>
            <a:endParaRPr lang="en-US" sz="3600" dirty="0"/>
          </a:p>
        </p:txBody>
      </p:sp>
      <p:sp>
        <p:nvSpPr>
          <p:cNvPr id="5" name="Content Placeholder 4"/>
          <p:cNvSpPr>
            <a:spLocks noGrp="1"/>
          </p:cNvSpPr>
          <p:nvPr>
            <p:ph idx="1"/>
          </p:nvPr>
        </p:nvSpPr>
        <p:spPr/>
        <p:txBody>
          <a:bodyPr>
            <a:normAutofit fontScale="85000" lnSpcReduction="20000"/>
          </a:bodyPr>
          <a:lstStyle/>
          <a:p>
            <a:r>
              <a:rPr lang="en-US" b="1" u="sng" dirty="0" smtClean="0"/>
              <a:t>Management:</a:t>
            </a:r>
          </a:p>
          <a:p>
            <a:r>
              <a:rPr lang="en-US" sz="3300" dirty="0">
                <a:solidFill>
                  <a:schemeClr val="accent1"/>
                </a:solidFill>
              </a:rPr>
              <a:t>R</a:t>
            </a:r>
            <a:r>
              <a:rPr lang="en-US" dirty="0" smtClean="0">
                <a:solidFill>
                  <a:srgbClr val="FF0000"/>
                </a:solidFill>
              </a:rPr>
              <a:t> </a:t>
            </a:r>
            <a:r>
              <a:rPr lang="en-US" sz="3300" dirty="0" smtClean="0">
                <a:solidFill>
                  <a:srgbClr val="FF0000"/>
                </a:solidFill>
              </a:rPr>
              <a:t>reassurance:</a:t>
            </a:r>
            <a:endParaRPr lang="en-US" sz="3300" dirty="0"/>
          </a:p>
          <a:p>
            <a:r>
              <a:rPr lang="en-US" sz="3300" dirty="0" smtClean="0">
                <a:solidFill>
                  <a:schemeClr val="accent1"/>
                </a:solidFill>
              </a:rPr>
              <a:t>A</a:t>
            </a:r>
            <a:r>
              <a:rPr lang="en-US" dirty="0" smtClean="0">
                <a:solidFill>
                  <a:srgbClr val="FF0000"/>
                </a:solidFill>
              </a:rPr>
              <a:t> </a:t>
            </a:r>
            <a:r>
              <a:rPr lang="en-US" sz="3300" dirty="0" smtClean="0">
                <a:solidFill>
                  <a:srgbClr val="FF0000"/>
                </a:solidFill>
              </a:rPr>
              <a:t>advice:</a:t>
            </a:r>
          </a:p>
          <a:p>
            <a:pPr marL="0" indent="0">
              <a:buNone/>
            </a:pPr>
            <a:r>
              <a:rPr lang="en-US" dirty="0">
                <a:solidFill>
                  <a:schemeClr val="accent4"/>
                </a:solidFill>
              </a:rPr>
              <a:t>-</a:t>
            </a:r>
            <a:r>
              <a:rPr lang="en-US" dirty="0" smtClean="0">
                <a:solidFill>
                  <a:schemeClr val="accent4"/>
                </a:solidFill>
              </a:rPr>
              <a:t>DASH </a:t>
            </a:r>
            <a:r>
              <a:rPr lang="en-US" dirty="0">
                <a:solidFill>
                  <a:schemeClr val="accent4"/>
                </a:solidFill>
              </a:rPr>
              <a:t>diet, </a:t>
            </a:r>
          </a:p>
          <a:p>
            <a:pPr marL="0" indent="0">
              <a:buNone/>
            </a:pPr>
            <a:r>
              <a:rPr lang="en-US" sz="2400" i="1" dirty="0" smtClean="0"/>
              <a:t>    rich </a:t>
            </a:r>
            <a:r>
              <a:rPr lang="en-US" sz="2400" i="1" dirty="0"/>
              <a:t>in fruits, vegetables, whole grains, and low-fat dairy products, </a:t>
            </a:r>
            <a:endParaRPr lang="en-US" sz="2400" i="1" dirty="0" smtClean="0"/>
          </a:p>
          <a:p>
            <a:pPr>
              <a:buFontTx/>
              <a:buChar char="-"/>
            </a:pPr>
            <a:r>
              <a:rPr lang="en-US" dirty="0" smtClean="0"/>
              <a:t>reducing </a:t>
            </a:r>
            <a:r>
              <a:rPr lang="en-US" dirty="0"/>
              <a:t>sodium intake and increasing potassium intake to reduce BP. </a:t>
            </a:r>
            <a:r>
              <a:rPr lang="en-US" dirty="0" smtClean="0"/>
              <a:t>more </a:t>
            </a:r>
            <a:r>
              <a:rPr lang="en-US" dirty="0"/>
              <a:t>information</a:t>
            </a:r>
            <a:r>
              <a:rPr lang="en-US" dirty="0" smtClean="0"/>
              <a:t>.</a:t>
            </a:r>
            <a:endParaRPr lang="en-US" dirty="0"/>
          </a:p>
          <a:p>
            <a:pPr>
              <a:buFontTx/>
              <a:buChar char="-"/>
            </a:pPr>
            <a:r>
              <a:rPr lang="en-US" dirty="0">
                <a:solidFill>
                  <a:schemeClr val="accent4"/>
                </a:solidFill>
              </a:rPr>
              <a:t>Weight loss- </a:t>
            </a:r>
            <a:r>
              <a:rPr lang="en-US" dirty="0"/>
              <a:t>about a 1 mm Hg BP reduction for every 1 kg reduction in body weight</a:t>
            </a:r>
          </a:p>
          <a:p>
            <a:pPr>
              <a:buFontTx/>
              <a:buChar char="-"/>
            </a:pPr>
            <a:r>
              <a:rPr lang="en-US" dirty="0" smtClean="0">
                <a:solidFill>
                  <a:schemeClr val="accent4"/>
                </a:solidFill>
              </a:rPr>
              <a:t>physical </a:t>
            </a:r>
            <a:r>
              <a:rPr lang="en-US" dirty="0">
                <a:solidFill>
                  <a:schemeClr val="accent4"/>
                </a:solidFill>
              </a:rPr>
              <a:t>activity </a:t>
            </a:r>
            <a:r>
              <a:rPr lang="en-US" dirty="0"/>
              <a:t>include 90 to 150 minutes of </a:t>
            </a:r>
            <a:r>
              <a:rPr lang="en-US" dirty="0" smtClean="0"/>
              <a:t>aerobic and /or dynamic resistance </a:t>
            </a:r>
            <a:r>
              <a:rPr lang="en-US" dirty="0"/>
              <a:t>per week and/or 3 sessions per week of isometric resistance exercises. </a:t>
            </a:r>
            <a:br>
              <a:rPr lang="en-US" dirty="0"/>
            </a:br>
            <a:endParaRPr lang="en-US" dirty="0" smtClean="0">
              <a:solidFill>
                <a:srgbClr val="FF0000"/>
              </a:solidFill>
            </a:endParaRPr>
          </a:p>
        </p:txBody>
      </p:sp>
    </p:spTree>
    <p:extLst>
      <p:ext uri="{BB962C8B-B14F-4D97-AF65-F5344CB8AC3E}">
        <p14:creationId xmlns:p14="http://schemas.microsoft.com/office/powerpoint/2010/main" val="2092923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03953444"/>
              </p:ext>
            </p:extLst>
          </p:nvPr>
        </p:nvGraphicFramePr>
        <p:xfrm>
          <a:off x="1" y="0"/>
          <a:ext cx="12369336" cy="6733309"/>
        </p:xfrm>
        <a:graphic>
          <a:graphicData uri="http://schemas.openxmlformats.org/drawingml/2006/table">
            <a:tbl>
              <a:tblPr/>
              <a:tblGrid>
                <a:gridCol w="1980438"/>
                <a:gridCol w="2025297"/>
                <a:gridCol w="4595607"/>
                <a:gridCol w="1722511"/>
                <a:gridCol w="2045483"/>
              </a:tblGrid>
              <a:tr h="371943">
                <a:tc rowSpan="2">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Calibri" charset="0"/>
                          <a:ea typeface="Calibri" charset="0"/>
                          <a:cs typeface="Times New Roman" charset="0"/>
                        </a:rPr>
                        <a:t> </a:t>
                      </a:r>
                      <a:endParaRPr kumimoji="0" lang="en-US" altLang="x-none" sz="1600" b="0" i="0" u="none" strike="noStrike" cap="none" normalizeH="0" baseline="0">
                        <a:ln>
                          <a:noFill/>
                        </a:ln>
                        <a:solidFill>
                          <a:schemeClr val="tx1"/>
                        </a:solidFill>
                        <a:effectLst/>
                        <a:latin typeface="Calibri" charset="0"/>
                        <a:ea typeface="Calibri" charset="0"/>
                        <a:cs typeface="Times New Roman" charset="0"/>
                      </a:endParaRP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1F0"/>
                    </a:solidFill>
                  </a:tcPr>
                </a:tc>
                <a:tc rowSpan="2">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Calibri" charset="0"/>
                          <a:ea typeface="Calibri" charset="0"/>
                          <a:cs typeface="Times New Roman" charset="0"/>
                        </a:rPr>
                        <a:t>Nonpharmacologi-cal Intervention</a:t>
                      </a:r>
                      <a:endParaRPr kumimoji="0" lang="en-US" altLang="x-none" sz="1400" b="0" i="0" u="none" strike="noStrike" cap="none" normalizeH="0" baseline="0">
                        <a:ln>
                          <a:noFill/>
                        </a:ln>
                        <a:solidFill>
                          <a:schemeClr val="tx1"/>
                        </a:solidFill>
                        <a:effectLst/>
                        <a:latin typeface="Calibri" charset="0"/>
                        <a:ea typeface="Calibri" charset="0"/>
                        <a:cs typeface="Times New Roman" charset="0"/>
                      </a:endParaRP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1F0"/>
                    </a:solidFill>
                  </a:tcPr>
                </a:tc>
                <a:tc rowSpan="2">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Calibri" charset="0"/>
                          <a:ea typeface="Calibri" charset="0"/>
                          <a:cs typeface="Times New Roman" charset="0"/>
                        </a:rPr>
                        <a:t>Dose</a:t>
                      </a:r>
                      <a:endParaRPr kumimoji="0" lang="en-US" altLang="x-none" sz="1600" b="0" i="0" u="none" strike="noStrike" cap="none" normalizeH="0" baseline="0">
                        <a:ln>
                          <a:noFill/>
                        </a:ln>
                        <a:solidFill>
                          <a:schemeClr val="tx1"/>
                        </a:solidFill>
                        <a:effectLst/>
                        <a:latin typeface="Calibri" charset="0"/>
                        <a:ea typeface="Calibri" charset="0"/>
                        <a:cs typeface="Times New Roman" charset="0"/>
                      </a:endParaRP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1F0"/>
                    </a:solidFill>
                  </a:tcPr>
                </a:tc>
                <a:tc gridSpan="2">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Calibri" charset="0"/>
                          <a:ea typeface="Calibri" charset="0"/>
                          <a:cs typeface="Times New Roman" charset="0"/>
                        </a:rPr>
                        <a:t>Approximate Impact on SBP</a:t>
                      </a:r>
                      <a:endParaRPr kumimoji="0" lang="en-US" altLang="x-none" sz="1600" b="0" i="0" u="none" strike="noStrike" cap="none" normalizeH="0" baseline="0">
                        <a:ln>
                          <a:noFill/>
                        </a:ln>
                        <a:solidFill>
                          <a:schemeClr val="tx1"/>
                        </a:solidFill>
                        <a:effectLst/>
                        <a:latin typeface="Calibri" charset="0"/>
                        <a:ea typeface="Calibri" charset="0"/>
                        <a:cs typeface="Times New Roman" charset="0"/>
                      </a:endParaRP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1F0"/>
                    </a:solidFill>
                  </a:tcPr>
                </a:tc>
                <a:tc hMerge="1">
                  <a:txBody>
                    <a:bodyPr/>
                    <a:lstStyle/>
                    <a:p>
                      <a:endParaRPr lang="en-US"/>
                    </a:p>
                  </a:txBody>
                  <a:tcPr/>
                </a:tc>
              </a:tr>
              <a:tr h="4350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Calibri" charset="0"/>
                          <a:ea typeface="Calibri" charset="0"/>
                          <a:cs typeface="Times New Roman" charset="0"/>
                        </a:rPr>
                        <a:t>Hypertension</a:t>
                      </a:r>
                      <a:endParaRPr kumimoji="0" lang="en-US" altLang="x-none" sz="1600" b="0" i="0" u="none" strike="noStrike" cap="none" normalizeH="0" baseline="0">
                        <a:ln>
                          <a:noFill/>
                        </a:ln>
                        <a:solidFill>
                          <a:schemeClr val="tx1"/>
                        </a:solidFill>
                        <a:effectLst/>
                        <a:latin typeface="Calibri" charset="0"/>
                        <a:ea typeface="Calibri" charset="0"/>
                        <a:cs typeface="Times New Roman" charset="0"/>
                      </a:endParaRP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1F0"/>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Calibri" charset="0"/>
                          <a:ea typeface="Calibri" charset="0"/>
                          <a:cs typeface="Times New Roman" charset="0"/>
                        </a:rPr>
                        <a:t>Normotension</a:t>
                      </a:r>
                      <a:endParaRPr kumimoji="0" lang="en-US" altLang="x-none" sz="1600" b="0" i="0" u="none" strike="noStrike" cap="none" normalizeH="0" baseline="0">
                        <a:ln>
                          <a:noFill/>
                        </a:ln>
                        <a:solidFill>
                          <a:schemeClr val="tx1"/>
                        </a:solidFill>
                        <a:effectLst/>
                        <a:latin typeface="Calibri" charset="0"/>
                        <a:ea typeface="Calibri" charset="0"/>
                        <a:cs typeface="Times New Roman" charset="0"/>
                      </a:endParaRP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1F0"/>
                    </a:solidFill>
                  </a:tcPr>
                </a:tc>
              </a:tr>
              <a:tr h="1852956">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dirty="0">
                          <a:ln>
                            <a:noFill/>
                          </a:ln>
                          <a:solidFill>
                            <a:schemeClr val="tx1"/>
                          </a:solidFill>
                          <a:effectLst/>
                          <a:latin typeface="Calibri" charset="0"/>
                          <a:ea typeface="Calibri" charset="0"/>
                          <a:cs typeface="Times New Roman" charset="0"/>
                        </a:rPr>
                        <a:t>Weight loss</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Weight/body fat</a:t>
                      </a:r>
                      <a:endParaRPr kumimoji="0" lang="en-US" altLang="x-none" sz="1800" b="0" i="0" u="none" strike="noStrike" cap="none" normalizeH="0" baseline="0">
                        <a:ln>
                          <a:noFill/>
                        </a:ln>
                        <a:solidFill>
                          <a:schemeClr val="tx1"/>
                        </a:solidFill>
                        <a:effectLst/>
                        <a:latin typeface="Arial" charset="0"/>
                        <a:ea typeface="ＭＳ Ｐゴシック" charset="-128"/>
                        <a:cs typeface="Times New Roman" charset="0"/>
                      </a:endParaRP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Best goal is ideal body weight, but aim for at least a 1-kg reduction in body weight for most adults who are overweight. </a:t>
                      </a:r>
                      <a:r>
                        <a:rPr kumimoji="0" lang="en-US" altLang="x-none" sz="1600" b="0" i="0" u="none" strike="noStrike" cap="none" normalizeH="0" baseline="0" dirty="0">
                          <a:ln>
                            <a:noFill/>
                          </a:ln>
                          <a:solidFill>
                            <a:schemeClr val="tx1"/>
                          </a:solidFill>
                          <a:effectLst/>
                          <a:latin typeface="Calibri" charset="0"/>
                          <a:ea typeface="Calibri" charset="0"/>
                          <a:cs typeface="Times New Roman" charset="0"/>
                        </a:rPr>
                        <a:t>Expect about 1 mm Hg for every 1-kg reduction in body weight.</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-5 mm Hg</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dirty="0">
                          <a:ln>
                            <a:noFill/>
                          </a:ln>
                          <a:solidFill>
                            <a:schemeClr val="tx1"/>
                          </a:solidFill>
                          <a:effectLst/>
                          <a:latin typeface="Calibri" charset="0"/>
                          <a:ea typeface="Calibri" charset="0"/>
                          <a:cs typeface="Times New Roman" charset="0"/>
                        </a:rPr>
                        <a:t>-2/3 mm Hg	</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81012">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Healthy diet</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DASH dietary pattern</a:t>
                      </a:r>
                      <a:endParaRPr kumimoji="0" lang="en-US" altLang="x-none" sz="1800" b="0" i="0" u="none" strike="noStrike" cap="none" normalizeH="0" baseline="0">
                        <a:ln>
                          <a:noFill/>
                        </a:ln>
                        <a:solidFill>
                          <a:schemeClr val="tx1"/>
                        </a:solidFill>
                        <a:effectLst/>
                        <a:latin typeface="Arial" charset="0"/>
                        <a:ea typeface="ＭＳ Ｐゴシック" charset="-128"/>
                        <a:cs typeface="Times New Roman" charset="0"/>
                      </a:endParaRP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dirty="0">
                          <a:ln>
                            <a:noFill/>
                          </a:ln>
                          <a:solidFill>
                            <a:schemeClr val="tx1"/>
                          </a:solidFill>
                          <a:effectLst/>
                          <a:latin typeface="Calibri" charset="0"/>
                          <a:ea typeface="Calibri" charset="0"/>
                          <a:cs typeface="Times New Roman" charset="0"/>
                        </a:rPr>
                        <a:t>Consume a diet rich in fruits, vegetables, whole grains, and low-fat dairy products, with reduced content of saturated and total fat.</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-11 mm Hg</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dirty="0">
                          <a:ln>
                            <a:noFill/>
                          </a:ln>
                          <a:solidFill>
                            <a:schemeClr val="tx1"/>
                          </a:solidFill>
                          <a:effectLst/>
                          <a:latin typeface="Calibri" charset="0"/>
                          <a:ea typeface="Calibri" charset="0"/>
                          <a:cs typeface="Times New Roman" charset="0"/>
                        </a:rPr>
                        <a:t>-3 mm Hg</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11325">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Reduced intake of dietary sodium</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Dietary sodium</a:t>
                      </a:r>
                      <a:endParaRPr kumimoji="0" lang="en-US" altLang="x-none" sz="1800" b="0" i="0" u="none" strike="noStrike" cap="none" normalizeH="0" baseline="0">
                        <a:ln>
                          <a:noFill/>
                        </a:ln>
                        <a:solidFill>
                          <a:schemeClr val="tx1"/>
                        </a:solidFill>
                        <a:effectLst/>
                        <a:latin typeface="Arial" charset="0"/>
                        <a:ea typeface="ＭＳ Ｐゴシック" charset="-128"/>
                        <a:cs typeface="Times New Roman" charset="0"/>
                      </a:endParaRP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Optimal goal is &lt;1500 mg/d, but aim for at least a 1000-mg/d reduction in most adults.</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-5/6 mm Hg</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-2/3 mm Hg</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81012">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Enhanced intake of dietary potassium</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Dietary potassium</a:t>
                      </a:r>
                      <a:endParaRPr kumimoji="0" lang="en-US" altLang="x-none" sz="1800" b="0" i="0" u="none" strike="noStrike" cap="none" normalizeH="0" baseline="0">
                        <a:ln>
                          <a:noFill/>
                        </a:ln>
                        <a:solidFill>
                          <a:schemeClr val="tx1"/>
                        </a:solidFill>
                        <a:effectLst/>
                        <a:latin typeface="Arial" charset="0"/>
                        <a:ea typeface="ＭＳ Ｐゴシック" charset="-128"/>
                        <a:cs typeface="Times New Roman" charset="0"/>
                      </a:endParaRP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Aim for 3500–5000 mg/d, preferably by consumption of a diet rich in potassium.</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dirty="0">
                          <a:ln>
                            <a:noFill/>
                          </a:ln>
                          <a:solidFill>
                            <a:schemeClr val="tx1"/>
                          </a:solidFill>
                          <a:effectLst/>
                          <a:latin typeface="Calibri" charset="0"/>
                          <a:ea typeface="Calibri" charset="0"/>
                          <a:cs typeface="Times New Roman" charset="0"/>
                        </a:rPr>
                        <a:t>-4/5 mm Hg</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dirty="0">
                          <a:ln>
                            <a:noFill/>
                          </a:ln>
                          <a:solidFill>
                            <a:schemeClr val="tx1"/>
                          </a:solidFill>
                          <a:effectLst/>
                          <a:latin typeface="Calibri" charset="0"/>
                          <a:ea typeface="Calibri" charset="0"/>
                          <a:cs typeface="Times New Roman" charset="0"/>
                        </a:rPr>
                        <a:t>-2 mm Hg</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7891" name="Rectangle 1"/>
          <p:cNvSpPr>
            <a:spLocks noChangeArrowheads="1"/>
          </p:cNvSpPr>
          <p:nvPr/>
        </p:nvSpPr>
        <p:spPr bwMode="auto">
          <a:xfrm>
            <a:off x="6003925" y="444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ＭＳ Ｐゴシック" charset="-128"/>
                <a:cs typeface="Geneva" charset="0"/>
              </a:defRPr>
            </a:lvl1pPr>
            <a:lvl2pPr marL="742950" indent="-285750">
              <a:spcBef>
                <a:spcPct val="20000"/>
              </a:spcBef>
              <a:buChar char="–"/>
              <a:defRPr sz="2800">
                <a:solidFill>
                  <a:schemeClr val="tx1"/>
                </a:solidFill>
                <a:latin typeface="Arial" charset="0"/>
                <a:ea typeface="Geneva" charset="0"/>
                <a:cs typeface="Geneva" charset="0"/>
              </a:defRPr>
            </a:lvl2pPr>
            <a:lvl3pPr marL="1143000" indent="-228600">
              <a:spcBef>
                <a:spcPct val="20000"/>
              </a:spcBef>
              <a:buChar char="•"/>
              <a:defRPr sz="2400">
                <a:solidFill>
                  <a:schemeClr val="tx1"/>
                </a:solidFill>
                <a:latin typeface="Arial" charset="0"/>
                <a:ea typeface="Geneva" charset="0"/>
                <a:cs typeface="Geneva" charset="0"/>
              </a:defRPr>
            </a:lvl3pPr>
            <a:lvl4pPr marL="1600200" indent="-228600">
              <a:spcBef>
                <a:spcPct val="20000"/>
              </a:spcBef>
              <a:buChar char="–"/>
              <a:defRPr sz="2000">
                <a:solidFill>
                  <a:schemeClr val="tx1"/>
                </a:solidFill>
                <a:latin typeface="Arial" charset="0"/>
                <a:ea typeface="Geneva" charset="0"/>
                <a:cs typeface="Geneva" charset="0"/>
              </a:defRPr>
            </a:lvl4pPr>
            <a:lvl5pPr marL="2057400" indent="-228600">
              <a:spcBef>
                <a:spcPct val="20000"/>
              </a:spcBef>
              <a:buChar char="»"/>
              <a:defRPr sz="2000">
                <a:solidFill>
                  <a:schemeClr val="tx1"/>
                </a:solidFill>
                <a:latin typeface="Arial"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9pPr>
          </a:lstStyle>
          <a:p>
            <a:pPr algn="just">
              <a:spcBef>
                <a:spcPct val="0"/>
              </a:spcBef>
              <a:buFontTx/>
              <a:buNone/>
            </a:pPr>
            <a:endParaRPr lang="en-US" altLang="en-US" sz="1800"/>
          </a:p>
        </p:txBody>
      </p:sp>
    </p:spTree>
    <p:extLst>
      <p:ext uri="{BB962C8B-B14F-4D97-AF65-F5344CB8AC3E}">
        <p14:creationId xmlns:p14="http://schemas.microsoft.com/office/powerpoint/2010/main" val="491833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89393433"/>
              </p:ext>
            </p:extLst>
          </p:nvPr>
        </p:nvGraphicFramePr>
        <p:xfrm>
          <a:off x="-1" y="-1"/>
          <a:ext cx="12336087" cy="6733309"/>
        </p:xfrm>
        <a:graphic>
          <a:graphicData uri="http://schemas.openxmlformats.org/drawingml/2006/table">
            <a:tbl>
              <a:tblPr/>
              <a:tblGrid>
                <a:gridCol w="1550989"/>
                <a:gridCol w="2561040"/>
                <a:gridCol w="4188345"/>
                <a:gridCol w="2047036"/>
                <a:gridCol w="1988677"/>
              </a:tblGrid>
              <a:tr h="395368">
                <a:tc rowSpan="2">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Calibri" charset="0"/>
                          <a:ea typeface="Calibri" charset="0"/>
                          <a:cs typeface="Times New Roman" charset="0"/>
                        </a:rPr>
                        <a:t> </a:t>
                      </a:r>
                      <a:endParaRPr kumimoji="0" lang="en-US" altLang="x-none" sz="1600" b="0" i="0" u="none" strike="noStrike" cap="none" normalizeH="0" baseline="0">
                        <a:ln>
                          <a:noFill/>
                        </a:ln>
                        <a:solidFill>
                          <a:schemeClr val="tx1"/>
                        </a:solidFill>
                        <a:effectLst/>
                        <a:latin typeface="Calibri" charset="0"/>
                        <a:ea typeface="Calibri" charset="0"/>
                        <a:cs typeface="Times New Roman" charset="0"/>
                      </a:endParaRP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1F0"/>
                    </a:solidFill>
                  </a:tcPr>
                </a:tc>
                <a:tc rowSpan="2">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Calibri" charset="0"/>
                          <a:ea typeface="Calibri" charset="0"/>
                          <a:cs typeface="Times New Roman" charset="0"/>
                        </a:rPr>
                        <a:t>Nonpharmacological Intervention</a:t>
                      </a:r>
                      <a:endParaRPr kumimoji="0" lang="en-US" altLang="x-none" sz="1400" b="0" i="0" u="none" strike="noStrike" cap="none" normalizeH="0" baseline="0">
                        <a:ln>
                          <a:noFill/>
                        </a:ln>
                        <a:solidFill>
                          <a:schemeClr val="tx1"/>
                        </a:solidFill>
                        <a:effectLst/>
                        <a:latin typeface="Calibri" charset="0"/>
                        <a:ea typeface="Calibri" charset="0"/>
                        <a:cs typeface="Times New Roman" charset="0"/>
                      </a:endParaRP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1F0"/>
                    </a:solidFill>
                  </a:tcPr>
                </a:tc>
                <a:tc rowSpan="2">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Calibri" charset="0"/>
                          <a:ea typeface="Calibri" charset="0"/>
                          <a:cs typeface="Times New Roman" charset="0"/>
                        </a:rPr>
                        <a:t>Dose</a:t>
                      </a:r>
                      <a:endParaRPr kumimoji="0" lang="en-US" altLang="x-none" sz="1600" b="0" i="0" u="none" strike="noStrike" cap="none" normalizeH="0" baseline="0">
                        <a:ln>
                          <a:noFill/>
                        </a:ln>
                        <a:solidFill>
                          <a:schemeClr val="tx1"/>
                        </a:solidFill>
                        <a:effectLst/>
                        <a:latin typeface="Calibri" charset="0"/>
                        <a:ea typeface="Calibri" charset="0"/>
                        <a:cs typeface="Times New Roman" charset="0"/>
                      </a:endParaRP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1F0"/>
                    </a:solidFill>
                  </a:tcPr>
                </a:tc>
                <a:tc gridSpan="2">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Calibri" charset="0"/>
                          <a:ea typeface="Calibri" charset="0"/>
                          <a:cs typeface="Times New Roman" charset="0"/>
                        </a:rPr>
                        <a:t>Approximate Impact on SBP</a:t>
                      </a:r>
                      <a:endParaRPr kumimoji="0" lang="en-US" altLang="x-none" sz="1600" b="0" i="0" u="none" strike="noStrike" cap="none" normalizeH="0" baseline="0">
                        <a:ln>
                          <a:noFill/>
                        </a:ln>
                        <a:solidFill>
                          <a:schemeClr val="tx1"/>
                        </a:solidFill>
                        <a:effectLst/>
                        <a:latin typeface="Calibri" charset="0"/>
                        <a:ea typeface="Calibri" charset="0"/>
                        <a:cs typeface="Times New Roman" charset="0"/>
                      </a:endParaRP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1F0"/>
                    </a:solidFill>
                  </a:tcPr>
                </a:tc>
                <a:tc hMerge="1">
                  <a:txBody>
                    <a:bodyPr/>
                    <a:lstStyle/>
                    <a:p>
                      <a:endParaRPr lang="en-US"/>
                    </a:p>
                  </a:txBody>
                  <a:tcPr/>
                </a:tc>
              </a:tr>
              <a:tr h="39536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Calibri" charset="0"/>
                          <a:ea typeface="Calibri" charset="0"/>
                          <a:cs typeface="Times New Roman" charset="0"/>
                        </a:rPr>
                        <a:t>Hypertension</a:t>
                      </a:r>
                      <a:endParaRPr kumimoji="0" lang="en-US" altLang="x-none" sz="1600" b="0" i="0" u="none" strike="noStrike" cap="none" normalizeH="0" baseline="0">
                        <a:ln>
                          <a:noFill/>
                        </a:ln>
                        <a:solidFill>
                          <a:schemeClr val="tx1"/>
                        </a:solidFill>
                        <a:effectLst/>
                        <a:latin typeface="Calibri" charset="0"/>
                        <a:ea typeface="Calibri" charset="0"/>
                        <a:cs typeface="Times New Roman" charset="0"/>
                      </a:endParaRP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1F0"/>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Calibri" charset="0"/>
                          <a:ea typeface="Calibri" charset="0"/>
                          <a:cs typeface="Times New Roman" charset="0"/>
                        </a:rPr>
                        <a:t>Normotension</a:t>
                      </a:r>
                      <a:endParaRPr kumimoji="0" lang="en-US" altLang="x-none" sz="1600" b="0" i="0" u="none" strike="noStrike" cap="none" normalizeH="0" baseline="0">
                        <a:ln>
                          <a:noFill/>
                        </a:ln>
                        <a:solidFill>
                          <a:schemeClr val="tx1"/>
                        </a:solidFill>
                        <a:effectLst/>
                        <a:latin typeface="Calibri" charset="0"/>
                        <a:ea typeface="Calibri" charset="0"/>
                        <a:cs typeface="Times New Roman" charset="0"/>
                      </a:endParaRP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1F0"/>
                    </a:solidFill>
                  </a:tcPr>
                </a:tc>
              </a:tr>
              <a:tr h="793147">
                <a:tc rowSpan="3">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Physical activity</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Calibri" charset="0"/>
                          <a:ea typeface="Calibri" charset="0"/>
                          <a:cs typeface="Times New Roman" charset="0"/>
                        </a:rPr>
                        <a:t> </a:t>
                      </a:r>
                      <a:endParaRPr kumimoji="0" lang="en-US" altLang="x-none" sz="1600" b="0" i="0" u="none" strike="noStrike" cap="none" normalizeH="0" baseline="0">
                        <a:ln>
                          <a:noFill/>
                        </a:ln>
                        <a:solidFill>
                          <a:schemeClr val="tx1"/>
                        </a:solidFill>
                        <a:effectLst/>
                        <a:latin typeface="Calibri" charset="0"/>
                        <a:ea typeface="Calibri" charset="0"/>
                        <a:cs typeface="Times New Roman"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1" i="0" u="none" strike="noStrike" cap="none" normalizeH="0" baseline="0">
                          <a:ln>
                            <a:noFill/>
                          </a:ln>
                          <a:solidFill>
                            <a:schemeClr val="tx1"/>
                          </a:solidFill>
                          <a:effectLst/>
                          <a:latin typeface="Calibri" charset="0"/>
                          <a:ea typeface="Calibri" charset="0"/>
                          <a:cs typeface="Times New Roman" charset="0"/>
                        </a:rPr>
                        <a:t> </a:t>
                      </a:r>
                      <a:endParaRPr kumimoji="0" lang="en-US" altLang="x-none" sz="1600" b="0" i="0" u="none" strike="noStrike" cap="none" normalizeH="0" baseline="0">
                        <a:ln>
                          <a:noFill/>
                        </a:ln>
                        <a:solidFill>
                          <a:schemeClr val="tx1"/>
                        </a:solidFill>
                        <a:effectLst/>
                        <a:latin typeface="Calibri" charset="0"/>
                        <a:ea typeface="Calibri" charset="0"/>
                        <a:cs typeface="Times New Roman" charset="0"/>
                      </a:endParaRP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Aerobic</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 90–150 min/wk</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 65%–75% heart rate reserve</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-5/8 mm Hg</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-2/4 mm Hg</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583883">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Dynamic resistance	</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 90–150 min/wk</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 50%–80% 1 rep maximum</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 6 exercises, 3 sets/exercise, 10 repetitions/set	</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-4 mm Hg</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-2 mm Hg</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81660">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dirty="0">
                          <a:ln>
                            <a:noFill/>
                          </a:ln>
                          <a:solidFill>
                            <a:schemeClr val="tx1"/>
                          </a:solidFill>
                          <a:effectLst/>
                          <a:latin typeface="Calibri" charset="0"/>
                          <a:ea typeface="Calibri" charset="0"/>
                          <a:cs typeface="Times New Roman" charset="0"/>
                        </a:rPr>
                        <a:t>Isometric resistance</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 4 × 2 min (hand grip), 1 min rest between exercises, 30%–40% maximum voluntary contraction, 3 sessions/wk</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 8–10 wk</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-5 mm Hg</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-4 mm Hg</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583883">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Moderation in alcohol intake</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Alcohol consumption</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In individuals who drink alcohol, reduce alcohol† to:</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 Men: ≤2 drinks daily</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 Women: ≤1 drink daily</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Calibri" charset="0"/>
                          <a:ea typeface="Calibri" charset="0"/>
                          <a:cs typeface="Times New Roman" charset="0"/>
                        </a:rPr>
                        <a:t>-4 mm Hg</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cs typeface="Geneva" charset="0"/>
                        </a:defRPr>
                      </a:lvl1pPr>
                      <a:lvl2pPr marL="742950" indent="-285750">
                        <a:spcBef>
                          <a:spcPct val="20000"/>
                        </a:spcBef>
                        <a:defRPr sz="2400">
                          <a:solidFill>
                            <a:schemeClr val="tx1"/>
                          </a:solidFill>
                          <a:latin typeface="Arial" charset="0"/>
                          <a:ea typeface="Geneva" charset="0"/>
                          <a:cs typeface="Geneva" charset="0"/>
                        </a:defRPr>
                      </a:lvl2pPr>
                      <a:lvl3pPr marL="1143000" indent="-228600">
                        <a:spcBef>
                          <a:spcPct val="20000"/>
                        </a:spcBef>
                        <a:defRPr sz="2000">
                          <a:solidFill>
                            <a:schemeClr val="tx1"/>
                          </a:solidFill>
                          <a:latin typeface="Arial" charset="0"/>
                          <a:ea typeface="Geneva" charset="0"/>
                          <a:cs typeface="Geneva" charset="0"/>
                        </a:defRPr>
                      </a:lvl3pPr>
                      <a:lvl4pPr marL="1600200" indent="-228600">
                        <a:spcBef>
                          <a:spcPct val="20000"/>
                        </a:spcBef>
                        <a:defRPr>
                          <a:solidFill>
                            <a:schemeClr val="tx1"/>
                          </a:solidFill>
                          <a:latin typeface="Arial" charset="0"/>
                          <a:ea typeface="Geneva" charset="0"/>
                          <a:cs typeface="Geneva" charset="0"/>
                        </a:defRPr>
                      </a:lvl4pPr>
                      <a:lvl5pPr marL="2057400" indent="-228600">
                        <a:spcBef>
                          <a:spcPct val="20000"/>
                        </a:spcBef>
                        <a:defRPr>
                          <a:solidFill>
                            <a:schemeClr val="tx1"/>
                          </a:solidFill>
                          <a:latin typeface="Arial"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charset="0"/>
                          <a:ea typeface="Geneva" charset="0"/>
                          <a:cs typeface="Geneva"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1600" b="0" i="0" u="none" strike="noStrike" cap="none" normalizeH="0" baseline="0" dirty="0">
                          <a:ln>
                            <a:noFill/>
                          </a:ln>
                          <a:solidFill>
                            <a:schemeClr val="tx1"/>
                          </a:solidFill>
                          <a:effectLst/>
                          <a:latin typeface="Calibri" charset="0"/>
                          <a:ea typeface="Calibri" charset="0"/>
                          <a:cs typeface="Times New Roman" charset="0"/>
                        </a:rPr>
                        <a:t>-3 mm</a:t>
                      </a:r>
                    </a:p>
                  </a:txBody>
                  <a:tcPr marL="35844" marR="358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8915" name="Rectangle 1"/>
          <p:cNvSpPr>
            <a:spLocks noChangeArrowheads="1"/>
          </p:cNvSpPr>
          <p:nvPr/>
        </p:nvSpPr>
        <p:spPr bwMode="auto">
          <a:xfrm>
            <a:off x="6003925" y="444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ＭＳ Ｐゴシック" charset="-128"/>
                <a:cs typeface="Geneva" charset="0"/>
              </a:defRPr>
            </a:lvl1pPr>
            <a:lvl2pPr marL="742950" indent="-285750">
              <a:spcBef>
                <a:spcPct val="20000"/>
              </a:spcBef>
              <a:buChar char="–"/>
              <a:defRPr sz="2800">
                <a:solidFill>
                  <a:schemeClr val="tx1"/>
                </a:solidFill>
                <a:latin typeface="Arial" charset="0"/>
                <a:ea typeface="Geneva" charset="0"/>
                <a:cs typeface="Geneva" charset="0"/>
              </a:defRPr>
            </a:lvl2pPr>
            <a:lvl3pPr marL="1143000" indent="-228600">
              <a:spcBef>
                <a:spcPct val="20000"/>
              </a:spcBef>
              <a:buChar char="•"/>
              <a:defRPr sz="2400">
                <a:solidFill>
                  <a:schemeClr val="tx1"/>
                </a:solidFill>
                <a:latin typeface="Arial" charset="0"/>
                <a:ea typeface="Geneva" charset="0"/>
                <a:cs typeface="Geneva" charset="0"/>
              </a:defRPr>
            </a:lvl3pPr>
            <a:lvl4pPr marL="1600200" indent="-228600">
              <a:spcBef>
                <a:spcPct val="20000"/>
              </a:spcBef>
              <a:buChar char="–"/>
              <a:defRPr sz="2000">
                <a:solidFill>
                  <a:schemeClr val="tx1"/>
                </a:solidFill>
                <a:latin typeface="Arial" charset="0"/>
                <a:ea typeface="Geneva" charset="0"/>
                <a:cs typeface="Geneva" charset="0"/>
              </a:defRPr>
            </a:lvl4pPr>
            <a:lvl5pPr marL="2057400" indent="-228600">
              <a:spcBef>
                <a:spcPct val="20000"/>
              </a:spcBef>
              <a:buChar char="»"/>
              <a:defRPr sz="2000">
                <a:solidFill>
                  <a:schemeClr val="tx1"/>
                </a:solidFill>
                <a:latin typeface="Arial"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9pPr>
          </a:lstStyle>
          <a:p>
            <a:pPr algn="just">
              <a:spcBef>
                <a:spcPct val="0"/>
              </a:spcBef>
              <a:buFontTx/>
              <a:buNone/>
            </a:pPr>
            <a:endParaRPr lang="en-US" altLang="en-US" sz="1800"/>
          </a:p>
        </p:txBody>
      </p:sp>
    </p:spTree>
    <p:extLst>
      <p:ext uri="{BB962C8B-B14F-4D97-AF65-F5344CB8AC3E}">
        <p14:creationId xmlns:p14="http://schemas.microsoft.com/office/powerpoint/2010/main" val="2019624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case1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27yrs old female come to your clinic with heart burn x 3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Endoscopy done: </a:t>
            </a:r>
            <a:r>
              <a:rPr lang="en-US" dirty="0"/>
              <a:t>-</a:t>
            </a:r>
            <a:r>
              <a:rPr lang="en-US" dirty="0" smtClean="0"/>
              <a:t>show urea breath test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smtClean="0"/>
              <a:t>                               - mild gastritis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smtClean="0"/>
              <a:t>                             </a:t>
            </a:r>
          </a:p>
          <a:p>
            <a:pPr marR="0" lvl="0" algn="l" defTabSz="914400" rtl="0" eaLnBrk="1" fontAlgn="auto" latinLnBrk="0" hangingPunct="1">
              <a:lnSpc>
                <a:spcPct val="100000"/>
              </a:lnSpc>
              <a:spcBef>
                <a:spcPts val="0"/>
              </a:spcBef>
              <a:spcAft>
                <a:spcPts val="0"/>
              </a:spcAft>
              <a:buClrTx/>
              <a:buSzTx/>
              <a:buFontTx/>
              <a:buChar char="-"/>
              <a:tabLst/>
              <a:defRPr/>
            </a:pPr>
            <a:r>
              <a:rPr lang="en-US" sz="2400" b="1" dirty="0" smtClean="0"/>
              <a:t>What treatment you will give?</a:t>
            </a:r>
          </a:p>
          <a:p>
            <a:pPr marR="0" lvl="0" algn="l" defTabSz="914400" rtl="0" eaLnBrk="1" fontAlgn="auto" latinLnBrk="0" hangingPunct="1">
              <a:lnSpc>
                <a:spcPct val="100000"/>
              </a:lnSpc>
              <a:spcBef>
                <a:spcPts val="0"/>
              </a:spcBef>
              <a:spcAft>
                <a:spcPts val="0"/>
              </a:spcAft>
              <a:buClrTx/>
              <a:buSzTx/>
              <a:buFontTx/>
              <a:buChar char="-"/>
              <a:tabLst/>
              <a:defRPr/>
            </a:pPr>
            <a:r>
              <a:rPr lang="en-US" sz="2400" b="1" dirty="0" smtClean="0"/>
              <a:t>What advice to be given?</a:t>
            </a:r>
          </a:p>
        </p:txBody>
      </p:sp>
      <p:pic>
        <p:nvPicPr>
          <p:cNvPr id="4" name="Picture 3"/>
          <p:cNvPicPr>
            <a:picLocks noChangeAspect="1"/>
          </p:cNvPicPr>
          <p:nvPr/>
        </p:nvPicPr>
        <p:blipFill>
          <a:blip r:embed="rId3"/>
          <a:stretch>
            <a:fillRect/>
          </a:stretch>
        </p:blipFill>
        <p:spPr>
          <a:xfrm>
            <a:off x="9367491" y="0"/>
            <a:ext cx="2824509" cy="2114606"/>
          </a:xfrm>
          <a:prstGeom prst="rect">
            <a:avLst/>
          </a:prstGeom>
        </p:spPr>
      </p:pic>
    </p:spTree>
    <p:extLst>
      <p:ext uri="{BB962C8B-B14F-4D97-AF65-F5344CB8AC3E}">
        <p14:creationId xmlns:p14="http://schemas.microsoft.com/office/powerpoint/2010/main" val="1497757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Tx/>
              <a:buChar char="-"/>
            </a:pPr>
            <a:r>
              <a:rPr lang="en-US" sz="2400" dirty="0" smtClean="0"/>
              <a:t>For </a:t>
            </a:r>
            <a:r>
              <a:rPr lang="en-US" sz="2400" dirty="0"/>
              <a:t>patients who </a:t>
            </a:r>
            <a:r>
              <a:rPr lang="en-US" sz="2400" dirty="0">
                <a:solidFill>
                  <a:schemeClr val="accent4"/>
                </a:solidFill>
              </a:rPr>
              <a:t>drink alcohol</a:t>
            </a:r>
            <a:r>
              <a:rPr lang="en-US" sz="2400" dirty="0"/>
              <a:t>, aim for reducing their intake to 2 or fewer drinks daily for men and no more than 1 drink daily for </a:t>
            </a:r>
            <a:r>
              <a:rPr lang="en-US" sz="2400" dirty="0" smtClean="0"/>
              <a:t>women.</a:t>
            </a:r>
          </a:p>
          <a:p>
            <a:pPr>
              <a:buFont typeface="Arial" charset="0"/>
              <a:buChar char="•"/>
            </a:pPr>
            <a:r>
              <a:rPr lang="en-US" b="1" dirty="0" smtClean="0">
                <a:solidFill>
                  <a:srgbClr val="FF0000"/>
                </a:solidFill>
              </a:rPr>
              <a:t>P</a:t>
            </a:r>
            <a:r>
              <a:rPr lang="en-US" sz="2400" dirty="0" smtClean="0">
                <a:solidFill>
                  <a:srgbClr val="FF0000"/>
                </a:solidFill>
              </a:rPr>
              <a:t> </a:t>
            </a:r>
            <a:r>
              <a:rPr lang="en-US" dirty="0" smtClean="0">
                <a:solidFill>
                  <a:srgbClr val="FF0000"/>
                </a:solidFill>
              </a:rPr>
              <a:t>Prescription</a:t>
            </a:r>
            <a:r>
              <a:rPr lang="en-US" sz="2400" dirty="0" smtClean="0">
                <a:solidFill>
                  <a:srgbClr val="FF0000"/>
                </a:solidFill>
              </a:rPr>
              <a:t>:</a:t>
            </a:r>
          </a:p>
          <a:p>
            <a:pPr marL="0" indent="0">
              <a:buNone/>
            </a:pPr>
            <a:r>
              <a:rPr lang="en-US" sz="2400" dirty="0" smtClean="0">
                <a:solidFill>
                  <a:schemeClr val="accent4"/>
                </a:solidFill>
              </a:rPr>
              <a:t>First line: </a:t>
            </a:r>
          </a:p>
          <a:p>
            <a:r>
              <a:rPr lang="en-US" sz="2400" dirty="0"/>
              <a:t>Thiazide diuretics </a:t>
            </a:r>
          </a:p>
          <a:p>
            <a:r>
              <a:rPr lang="en-US" sz="2400" dirty="0"/>
              <a:t>Calcium channel blockers </a:t>
            </a:r>
          </a:p>
          <a:p>
            <a:r>
              <a:rPr lang="en-US" sz="2400" dirty="0"/>
              <a:t>Angiotensin-converting enzyme (ACE) </a:t>
            </a:r>
          </a:p>
          <a:p>
            <a:r>
              <a:rPr lang="en-US" sz="2400" dirty="0"/>
              <a:t>inhibitors or angiotensin-receptor blockers </a:t>
            </a:r>
            <a:r>
              <a:rPr lang="en-US" sz="2400" dirty="0" smtClean="0"/>
              <a:t>(ARBs)</a:t>
            </a:r>
            <a:r>
              <a:rPr lang="en-US" sz="2400" dirty="0"/>
              <a:t/>
            </a:r>
            <a:br>
              <a:rPr lang="en-US" sz="2400" dirty="0"/>
            </a:b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86370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
          <p:cNvSpPr>
            <a:spLocks noChangeArrowheads="1"/>
          </p:cNvSpPr>
          <p:nvPr/>
        </p:nvSpPr>
        <p:spPr bwMode="auto">
          <a:xfrm>
            <a:off x="6003925" y="300038"/>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ＭＳ Ｐゴシック" charset="-128"/>
                <a:cs typeface="Geneva" charset="0"/>
              </a:defRPr>
            </a:lvl1pPr>
            <a:lvl2pPr marL="742950" indent="-285750">
              <a:spcBef>
                <a:spcPct val="20000"/>
              </a:spcBef>
              <a:buChar char="–"/>
              <a:defRPr sz="2800">
                <a:solidFill>
                  <a:schemeClr val="tx1"/>
                </a:solidFill>
                <a:latin typeface="Arial" charset="0"/>
                <a:ea typeface="Geneva" charset="0"/>
                <a:cs typeface="Geneva" charset="0"/>
              </a:defRPr>
            </a:lvl2pPr>
            <a:lvl3pPr marL="1143000" indent="-228600">
              <a:spcBef>
                <a:spcPct val="20000"/>
              </a:spcBef>
              <a:buChar char="•"/>
              <a:defRPr sz="2400">
                <a:solidFill>
                  <a:schemeClr val="tx1"/>
                </a:solidFill>
                <a:latin typeface="Arial" charset="0"/>
                <a:ea typeface="Geneva" charset="0"/>
                <a:cs typeface="Geneva" charset="0"/>
              </a:defRPr>
            </a:lvl3pPr>
            <a:lvl4pPr marL="1600200" indent="-228600">
              <a:spcBef>
                <a:spcPct val="20000"/>
              </a:spcBef>
              <a:buChar char="–"/>
              <a:defRPr sz="2000">
                <a:solidFill>
                  <a:schemeClr val="tx1"/>
                </a:solidFill>
                <a:latin typeface="Arial" charset="0"/>
                <a:ea typeface="Geneva" charset="0"/>
                <a:cs typeface="Geneva" charset="0"/>
              </a:defRPr>
            </a:lvl4pPr>
            <a:lvl5pPr marL="2057400" indent="-228600">
              <a:spcBef>
                <a:spcPct val="20000"/>
              </a:spcBef>
              <a:buChar char="»"/>
              <a:defRPr sz="2000">
                <a:solidFill>
                  <a:schemeClr val="tx1"/>
                </a:solidFill>
                <a:latin typeface="Arial"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9pPr>
          </a:lstStyle>
          <a:p>
            <a:pPr algn="just">
              <a:spcBef>
                <a:spcPct val="0"/>
              </a:spcBef>
              <a:buFontTx/>
              <a:buNone/>
            </a:pPr>
            <a:endParaRPr lang="en-US" altLang="en-US" sz="18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r="-1492" b="47630"/>
          <a:stretch>
            <a:fillRect/>
          </a:stretch>
        </p:blipFill>
        <p:spPr bwMode="auto">
          <a:xfrm>
            <a:off x="864524" y="166256"/>
            <a:ext cx="10702870" cy="615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914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6003925" y="444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ＭＳ Ｐゴシック" charset="-128"/>
                <a:cs typeface="Geneva" charset="0"/>
              </a:defRPr>
            </a:lvl1pPr>
            <a:lvl2pPr marL="742950" indent="-285750">
              <a:spcBef>
                <a:spcPct val="20000"/>
              </a:spcBef>
              <a:buChar char="–"/>
              <a:defRPr sz="2800">
                <a:solidFill>
                  <a:schemeClr val="tx1"/>
                </a:solidFill>
                <a:latin typeface="Arial" charset="0"/>
                <a:ea typeface="Geneva" charset="0"/>
                <a:cs typeface="Geneva" charset="0"/>
              </a:defRPr>
            </a:lvl2pPr>
            <a:lvl3pPr marL="1143000" indent="-228600">
              <a:spcBef>
                <a:spcPct val="20000"/>
              </a:spcBef>
              <a:buChar char="•"/>
              <a:defRPr sz="2400">
                <a:solidFill>
                  <a:schemeClr val="tx1"/>
                </a:solidFill>
                <a:latin typeface="Arial" charset="0"/>
                <a:ea typeface="Geneva" charset="0"/>
                <a:cs typeface="Geneva" charset="0"/>
              </a:defRPr>
            </a:lvl3pPr>
            <a:lvl4pPr marL="1600200" indent="-228600">
              <a:spcBef>
                <a:spcPct val="20000"/>
              </a:spcBef>
              <a:buChar char="–"/>
              <a:defRPr sz="2000">
                <a:solidFill>
                  <a:schemeClr val="tx1"/>
                </a:solidFill>
                <a:latin typeface="Arial" charset="0"/>
                <a:ea typeface="Geneva" charset="0"/>
                <a:cs typeface="Geneva" charset="0"/>
              </a:defRPr>
            </a:lvl4pPr>
            <a:lvl5pPr marL="2057400" indent="-228600">
              <a:spcBef>
                <a:spcPct val="20000"/>
              </a:spcBef>
              <a:buChar char="»"/>
              <a:defRPr sz="2000">
                <a:solidFill>
                  <a:schemeClr val="tx1"/>
                </a:solidFill>
                <a:latin typeface="Arial"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9pPr>
          </a:lstStyle>
          <a:p>
            <a:pPr algn="just">
              <a:spcBef>
                <a:spcPct val="0"/>
              </a:spcBef>
              <a:buFontTx/>
              <a:buNone/>
            </a:pPr>
            <a:endParaRPr lang="en-US" altLang="en-US" sz="1800"/>
          </a:p>
        </p:txBody>
      </p:sp>
      <p:sp>
        <p:nvSpPr>
          <p:cNvPr id="45059" name="Rectangle 7"/>
          <p:cNvSpPr>
            <a:spLocks noChangeArrowheads="1"/>
          </p:cNvSpPr>
          <p:nvPr/>
        </p:nvSpPr>
        <p:spPr bwMode="auto">
          <a:xfrm>
            <a:off x="855172" y="4271962"/>
            <a:ext cx="84201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cs typeface="Geneva" charset="0"/>
              </a:defRPr>
            </a:lvl1pPr>
            <a:lvl2pPr marL="742950" indent="-285750">
              <a:spcBef>
                <a:spcPct val="20000"/>
              </a:spcBef>
              <a:buChar char="–"/>
              <a:defRPr sz="2800">
                <a:solidFill>
                  <a:schemeClr val="tx1"/>
                </a:solidFill>
                <a:latin typeface="Arial" charset="0"/>
                <a:ea typeface="Geneva" charset="0"/>
                <a:cs typeface="Geneva" charset="0"/>
              </a:defRPr>
            </a:lvl2pPr>
            <a:lvl3pPr marL="1143000" indent="-228600">
              <a:spcBef>
                <a:spcPct val="20000"/>
              </a:spcBef>
              <a:buChar char="•"/>
              <a:defRPr sz="2400">
                <a:solidFill>
                  <a:schemeClr val="tx1"/>
                </a:solidFill>
                <a:latin typeface="Arial" charset="0"/>
                <a:ea typeface="Geneva" charset="0"/>
                <a:cs typeface="Geneva" charset="0"/>
              </a:defRPr>
            </a:lvl3pPr>
            <a:lvl4pPr marL="1600200" indent="-228600">
              <a:spcBef>
                <a:spcPct val="20000"/>
              </a:spcBef>
              <a:buChar char="–"/>
              <a:defRPr sz="2000">
                <a:solidFill>
                  <a:schemeClr val="tx1"/>
                </a:solidFill>
                <a:latin typeface="Arial" charset="0"/>
                <a:ea typeface="Geneva" charset="0"/>
                <a:cs typeface="Geneva" charset="0"/>
              </a:defRPr>
            </a:lvl4pPr>
            <a:lvl5pPr marL="2057400" indent="-228600">
              <a:spcBef>
                <a:spcPct val="20000"/>
              </a:spcBef>
              <a:buChar char="»"/>
              <a:defRPr sz="2000">
                <a:solidFill>
                  <a:schemeClr val="tx1"/>
                </a:solidFill>
                <a:latin typeface="Arial"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charset="0"/>
                <a:ea typeface="Geneva" charset="0"/>
                <a:cs typeface="Geneva" charset="0"/>
              </a:defRPr>
            </a:lvl9pPr>
          </a:lstStyle>
          <a:p>
            <a:pPr>
              <a:spcBef>
                <a:spcPct val="0"/>
              </a:spcBef>
              <a:buFontTx/>
              <a:buNone/>
            </a:pPr>
            <a:r>
              <a:rPr lang="en-US" altLang="en-US" sz="1200" dirty="0"/>
              <a:t> Colors correspond to Class of Recommendation in Table 1.</a:t>
            </a:r>
          </a:p>
          <a:p>
            <a:pPr>
              <a:spcBef>
                <a:spcPct val="0"/>
              </a:spcBef>
              <a:buFontTx/>
              <a:buNone/>
            </a:pPr>
            <a:r>
              <a:rPr lang="en-US" altLang="en-US" sz="1200" dirty="0"/>
              <a:t>*Using the ACC/AHA Pooled Cohort Equations. Note that patients with DM or CKD are automatically placed in the high-risk category.  For initiation of RAS inhibitor or diuretic therapy, assess blood tests for electrolytes and renal function 2 to 4 weeks after initiating therapy.</a:t>
            </a:r>
          </a:p>
          <a:p>
            <a:pPr>
              <a:spcBef>
                <a:spcPct val="0"/>
              </a:spcBef>
              <a:buFontTx/>
              <a:buNone/>
            </a:pPr>
            <a:r>
              <a:rPr lang="en-US" altLang="en-US" sz="1200" dirty="0"/>
              <a:t>†Consider initiation of pharmacological therapy for stage 2 hypertension with 2 antihypertensive agents of different classes. Patients with stage 2 hypertension and BP ≥160/100 mm Hg should be promptly treated, carefully monitored, and subject to upward medication dose adjustment as necessary to control BP. Reassessment includes BP measurement, detection of orthostatic hypotension in selected patients (e.g., older or with postural symptoms), identification of white coat hypertension or a white coat effect, documentation of adherence, monitoring of the response to therapy, reinforcement of the importance of adherence, reinforcement of the importance of treatment, and assistance with treatment to achieve BP target.</a:t>
            </a:r>
          </a:p>
          <a:p>
            <a:pPr>
              <a:spcBef>
                <a:spcPct val="0"/>
              </a:spcBef>
              <a:buFontTx/>
              <a:buNone/>
            </a:pPr>
            <a:endParaRPr lang="en-US" altLang="en-US" sz="1200" dirty="0"/>
          </a:p>
          <a:p>
            <a:pPr>
              <a:spcBef>
                <a:spcPct val="0"/>
              </a:spcBef>
              <a:buFontTx/>
              <a:buNone/>
            </a:pPr>
            <a:endParaRPr lang="en-US" altLang="en-US" sz="1800" dirty="0"/>
          </a:p>
        </p:txBody>
      </p:sp>
      <p:pic>
        <p:nvPicPr>
          <p:cNvPr id="45060" name="Picture 6"/>
          <p:cNvPicPr>
            <a:picLocks noChangeAspect="1" noChangeArrowheads="1"/>
          </p:cNvPicPr>
          <p:nvPr/>
        </p:nvPicPr>
        <p:blipFill>
          <a:blip r:embed="rId3">
            <a:extLst>
              <a:ext uri="{28A0092B-C50C-407E-A947-70E740481C1C}">
                <a14:useLocalDpi xmlns:a14="http://schemas.microsoft.com/office/drawing/2010/main" val="0"/>
              </a:ext>
            </a:extLst>
          </a:blip>
          <a:srcRect l="33212" t="50671" r="-7021"/>
          <a:stretch>
            <a:fillRect/>
          </a:stretch>
        </p:blipFill>
        <p:spPr bwMode="auto">
          <a:xfrm>
            <a:off x="3358342" y="412749"/>
            <a:ext cx="7401098" cy="371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562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solidFill>
                  <a:srgbClr val="FF0000"/>
                </a:solidFill>
              </a:rPr>
              <a:t>R</a:t>
            </a:r>
            <a:r>
              <a:rPr lang="en-US" dirty="0" smtClean="0">
                <a:solidFill>
                  <a:srgbClr val="FF0000"/>
                </a:solidFill>
              </a:rPr>
              <a:t> referral:</a:t>
            </a:r>
          </a:p>
          <a:p>
            <a:pPr marL="0" indent="0">
              <a:buNone/>
            </a:pPr>
            <a:r>
              <a:rPr lang="en-US" sz="2400" dirty="0"/>
              <a:t>consider dietician, </a:t>
            </a:r>
            <a:r>
              <a:rPr lang="en-US" sz="2400" dirty="0" smtClean="0"/>
              <a:t>ophthalmology</a:t>
            </a:r>
          </a:p>
          <a:p>
            <a:r>
              <a:rPr lang="en-US" dirty="0" smtClean="0">
                <a:solidFill>
                  <a:schemeClr val="accent1"/>
                </a:solidFill>
              </a:rPr>
              <a:t> </a:t>
            </a:r>
            <a:r>
              <a:rPr lang="en-US" b="1" dirty="0" smtClean="0">
                <a:solidFill>
                  <a:srgbClr val="FF0000"/>
                </a:solidFill>
              </a:rPr>
              <a:t>I</a:t>
            </a:r>
            <a:r>
              <a:rPr lang="en-US" dirty="0" smtClean="0">
                <a:solidFill>
                  <a:srgbClr val="FF0000"/>
                </a:solidFill>
              </a:rPr>
              <a:t> investigation:</a:t>
            </a:r>
          </a:p>
          <a:p>
            <a:pPr marL="0" indent="0">
              <a:buNone/>
            </a:pPr>
            <a:r>
              <a:rPr lang="en-US" sz="2400" dirty="0" smtClean="0"/>
              <a:t>-complete </a:t>
            </a:r>
            <a:r>
              <a:rPr lang="en-US" sz="2400" dirty="0"/>
              <a:t>blood count, lipid profile, serum sodium, potassium</a:t>
            </a:r>
            <a:r>
              <a:rPr lang="en-US" sz="2400" dirty="0" smtClean="0"/>
              <a:t>,</a:t>
            </a:r>
          </a:p>
          <a:p>
            <a:pPr marL="0" indent="0">
              <a:buNone/>
            </a:pPr>
            <a:r>
              <a:rPr lang="en-US" sz="2400" dirty="0" smtClean="0"/>
              <a:t> -thyroid-stimulating </a:t>
            </a:r>
            <a:r>
              <a:rPr lang="en-US" sz="2400" dirty="0"/>
              <a:t>hormone, urinalysis, and electrocardiogram, </a:t>
            </a:r>
            <a:endParaRPr lang="en-US" sz="2400" dirty="0" smtClean="0"/>
          </a:p>
          <a:p>
            <a:pPr marL="0" indent="0">
              <a:buNone/>
            </a:pPr>
            <a:r>
              <a:rPr lang="en-US" sz="2400" dirty="0" smtClean="0"/>
              <a:t>-fasting </a:t>
            </a:r>
            <a:r>
              <a:rPr lang="en-US" sz="2400" dirty="0"/>
              <a:t>blood glucose, serum creatinine with estimated glomerular filtration rate, and calcium. </a:t>
            </a:r>
            <a:endParaRPr lang="en-US" sz="2400" dirty="0" smtClean="0"/>
          </a:p>
          <a:p>
            <a:pPr marL="0" indent="0">
              <a:buNone/>
            </a:pPr>
            <a:r>
              <a:rPr lang="en-US" sz="2400" dirty="0" smtClean="0"/>
              <a:t>-Optional </a:t>
            </a:r>
            <a:r>
              <a:rPr lang="en-US" sz="2400" dirty="0"/>
              <a:t>testing includes echocardiogram, uric acid, and urinary albumin-creatinine ratio. </a:t>
            </a:r>
            <a:endParaRPr lang="en-US" sz="2400" dirty="0" smtClean="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73492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FF0000"/>
                </a:solidFill>
              </a:rPr>
              <a:t>O</a:t>
            </a:r>
            <a:r>
              <a:rPr lang="en-US" dirty="0" smtClean="0">
                <a:solidFill>
                  <a:srgbClr val="FF0000"/>
                </a:solidFill>
              </a:rPr>
              <a:t> observation:</a:t>
            </a:r>
          </a:p>
          <a:p>
            <a:pPr marL="0" indent="0">
              <a:buNone/>
            </a:pPr>
            <a:r>
              <a:rPr lang="en-US" dirty="0" smtClean="0"/>
              <a:t>- </a:t>
            </a:r>
            <a:r>
              <a:rPr lang="en-US" sz="2400" dirty="0" smtClean="0"/>
              <a:t>After 3-6 month if the patient dose is stable</a:t>
            </a:r>
          </a:p>
          <a:p>
            <a:pPr marL="0" indent="0">
              <a:buNone/>
            </a:pPr>
            <a:r>
              <a:rPr lang="en-US" sz="2400" dirty="0"/>
              <a:t>-</a:t>
            </a:r>
            <a:r>
              <a:rPr lang="en-US" sz="2400" dirty="0" smtClean="0"/>
              <a:t>  After 1month if starting treatment</a:t>
            </a:r>
          </a:p>
          <a:p>
            <a:pPr marL="0" indent="0">
              <a:buNone/>
            </a:pPr>
            <a:endParaRPr lang="en-US" dirty="0"/>
          </a:p>
        </p:txBody>
      </p:sp>
    </p:spTree>
    <p:extLst>
      <p:ext uri="{BB962C8B-B14F-4D97-AF65-F5344CB8AC3E}">
        <p14:creationId xmlns:p14="http://schemas.microsoft.com/office/powerpoint/2010/main" val="895922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smtClean="0">
                <a:solidFill>
                  <a:srgbClr val="FF0000"/>
                </a:solidFill>
              </a:rPr>
              <a:t>Follow up a patient with known hypertension</a:t>
            </a:r>
            <a:endParaRPr lang="ar-KW"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algn="l" rtl="0"/>
            <a:r>
              <a:rPr lang="en-US" dirty="0" smtClean="0"/>
              <a:t>The most important is to ask about the 3 Cs.</a:t>
            </a:r>
          </a:p>
          <a:p>
            <a:r>
              <a:rPr lang="en-US" sz="3600" b="1" dirty="0">
                <a:solidFill>
                  <a:schemeClr val="accent4"/>
                </a:solidFill>
              </a:rPr>
              <a:t>C</a:t>
            </a:r>
            <a:r>
              <a:rPr lang="en-US" b="1" dirty="0" smtClean="0"/>
              <a:t>ompliance </a:t>
            </a:r>
          </a:p>
          <a:p>
            <a:pPr marL="0" indent="0">
              <a:buNone/>
            </a:pPr>
            <a:r>
              <a:rPr lang="en-US" sz="2600" dirty="0" smtClean="0"/>
              <a:t>taking regularly, name of medication, dose, timing, any unwanted effect</a:t>
            </a:r>
            <a:r>
              <a:rPr lang="en-US" dirty="0" smtClean="0"/>
              <a:t>s</a:t>
            </a:r>
          </a:p>
          <a:p>
            <a:r>
              <a:rPr lang="en-US" sz="3600" b="1" dirty="0">
                <a:solidFill>
                  <a:schemeClr val="accent4"/>
                </a:solidFill>
              </a:rPr>
              <a:t>C</a:t>
            </a:r>
            <a:r>
              <a:rPr lang="en-US" b="1" dirty="0" smtClean="0"/>
              <a:t>ontro</a:t>
            </a:r>
            <a:r>
              <a:rPr lang="en-US" dirty="0" smtClean="0"/>
              <a:t>l </a:t>
            </a:r>
          </a:p>
          <a:p>
            <a:pPr marL="0" indent="0">
              <a:buNone/>
            </a:pPr>
            <a:r>
              <a:rPr lang="en-US" sz="2600" dirty="0" smtClean="0"/>
              <a:t>previous readings, any attack of high or low BP, any postural hypotension</a:t>
            </a:r>
          </a:p>
          <a:p>
            <a:pPr marL="0" indent="0">
              <a:buNone/>
            </a:pPr>
            <a:r>
              <a:rPr lang="en-US" b="1" u="sng" dirty="0" smtClean="0">
                <a:solidFill>
                  <a:srgbClr val="FF0000"/>
                </a:solidFill>
              </a:rPr>
              <a:t>Target:</a:t>
            </a:r>
          </a:p>
          <a:p>
            <a:pPr marL="0" indent="0">
              <a:buNone/>
            </a:pPr>
            <a:r>
              <a:rPr lang="en-US" b="1" dirty="0" smtClean="0">
                <a:solidFill>
                  <a:srgbClr val="FF0000"/>
                </a:solidFill>
                <a:sym typeface="Wingdings" pitchFamily="2" charset="2"/>
              </a:rPr>
              <a:t>&lt; 80 y  140/90 mmHg</a:t>
            </a:r>
          </a:p>
          <a:p>
            <a:pPr marL="0" indent="0">
              <a:buNone/>
            </a:pPr>
            <a:r>
              <a:rPr lang="en-US" b="1" dirty="0" smtClean="0">
                <a:solidFill>
                  <a:srgbClr val="FF0000"/>
                </a:solidFill>
              </a:rPr>
              <a:t>&gt; 80 y </a:t>
            </a:r>
            <a:r>
              <a:rPr lang="en-US" b="1" dirty="0" smtClean="0">
                <a:solidFill>
                  <a:srgbClr val="FF0000"/>
                </a:solidFill>
                <a:sym typeface="Wingdings" pitchFamily="2" charset="2"/>
              </a:rPr>
              <a:t> 150/90 mmHg</a:t>
            </a:r>
          </a:p>
          <a:p>
            <a:pPr marL="0" indent="0">
              <a:buNone/>
            </a:pPr>
            <a:r>
              <a:rPr lang="en-US" b="1" dirty="0" smtClean="0">
                <a:solidFill>
                  <a:srgbClr val="FF0000"/>
                </a:solidFill>
                <a:sym typeface="Wingdings" pitchFamily="2" charset="2"/>
              </a:rPr>
              <a:t>DM + complications (retinopathy, nephropathy)  130/80 mmHg</a:t>
            </a:r>
          </a:p>
          <a:p>
            <a:pPr marL="0" indent="0">
              <a:buNone/>
            </a:pPr>
            <a:r>
              <a:rPr lang="en-US" b="1" dirty="0" smtClean="0">
                <a:solidFill>
                  <a:srgbClr val="FF0000"/>
                </a:solidFill>
                <a:sym typeface="Wingdings" pitchFamily="2" charset="2"/>
              </a:rPr>
              <a:t>DM  140/80 mmHg</a:t>
            </a:r>
          </a:p>
          <a:p>
            <a:pPr marL="0" indent="0">
              <a:buNone/>
            </a:pPr>
            <a:r>
              <a:rPr lang="en-US" b="1" dirty="0" smtClean="0">
                <a:solidFill>
                  <a:srgbClr val="FF0000"/>
                </a:solidFill>
                <a:sym typeface="Wingdings" pitchFamily="2" charset="2"/>
              </a:rPr>
              <a:t>- Target AHA &lt; 130/80</a:t>
            </a:r>
            <a:endParaRPr lang="en-US" b="1" dirty="0" smtClean="0">
              <a:solidFill>
                <a:srgbClr val="FF0000"/>
              </a:solidFill>
            </a:endParaRPr>
          </a:p>
        </p:txBody>
      </p:sp>
    </p:spTree>
    <p:extLst>
      <p:ext uri="{BB962C8B-B14F-4D97-AF65-F5344CB8AC3E}">
        <p14:creationId xmlns:p14="http://schemas.microsoft.com/office/powerpoint/2010/main" val="124025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b="1" dirty="0" smtClean="0">
                <a:solidFill>
                  <a:schemeClr val="accent4"/>
                </a:solidFill>
              </a:rPr>
              <a:t>C</a:t>
            </a:r>
            <a:r>
              <a:rPr lang="en-US" b="1" dirty="0" smtClean="0"/>
              <a:t>omplications</a:t>
            </a:r>
          </a:p>
          <a:p>
            <a:pPr marL="0" indent="0">
              <a:buNone/>
            </a:pPr>
            <a:r>
              <a:rPr lang="en-US" sz="2400" b="1" dirty="0" smtClean="0"/>
              <a:t>-</a:t>
            </a:r>
            <a:r>
              <a:rPr lang="en-US" sz="2400" dirty="0" smtClean="0"/>
              <a:t>chest </a:t>
            </a:r>
            <a:r>
              <a:rPr lang="en-US" sz="2400" dirty="0"/>
              <a:t>pain, SOB, Lower limb edema, visual disturbances, </a:t>
            </a:r>
            <a:r>
              <a:rPr lang="en-US" sz="2400" dirty="0" smtClean="0"/>
              <a:t>weakness</a:t>
            </a:r>
            <a:endParaRPr lang="en-US" sz="2400" dirty="0"/>
          </a:p>
          <a:p>
            <a:pPr marL="0" indent="0">
              <a:buNone/>
            </a:pPr>
            <a:r>
              <a:rPr lang="en-US" sz="2400" dirty="0" smtClean="0"/>
              <a:t>-Ask </a:t>
            </a:r>
            <a:r>
              <a:rPr lang="en-US" sz="2400" dirty="0"/>
              <a:t>about last investigations specifically and </a:t>
            </a:r>
            <a:r>
              <a:rPr lang="en-US" sz="2400" dirty="0" smtClean="0"/>
              <a:t>funduscopic </a:t>
            </a:r>
            <a:r>
              <a:rPr lang="en-US" sz="2400" dirty="0"/>
              <a:t>examination</a:t>
            </a:r>
            <a:r>
              <a:rPr lang="en-US" sz="2400" dirty="0" smtClean="0"/>
              <a:t>.</a:t>
            </a:r>
          </a:p>
          <a:p>
            <a:pPr marL="0" indent="0">
              <a:buNone/>
            </a:pPr>
            <a:endParaRPr lang="en-US" sz="2400" dirty="0"/>
          </a:p>
          <a:p>
            <a:pPr marL="0" indent="0">
              <a:buNone/>
            </a:pPr>
            <a:r>
              <a:rPr lang="en-US" sz="2400" dirty="0" smtClean="0"/>
              <a:t>-Ask </a:t>
            </a:r>
            <a:r>
              <a:rPr lang="en-US" sz="2400" dirty="0"/>
              <a:t>about </a:t>
            </a:r>
            <a:r>
              <a:rPr lang="en-US" sz="2400" dirty="0">
                <a:solidFill>
                  <a:schemeClr val="accent4"/>
                </a:solidFill>
              </a:rPr>
              <a:t>other risk factors </a:t>
            </a:r>
            <a:r>
              <a:rPr lang="en-US" sz="2400" dirty="0"/>
              <a:t>(hyperlipidemia, obesity, diabetes, FH of premature death in the family</a:t>
            </a:r>
            <a:r>
              <a:rPr lang="en-US" sz="2400" dirty="0" smtClean="0"/>
              <a:t>).</a:t>
            </a:r>
          </a:p>
          <a:p>
            <a:pPr marL="0" indent="0">
              <a:buNone/>
            </a:pPr>
            <a:endParaRPr lang="en-US" sz="2400" dirty="0"/>
          </a:p>
          <a:p>
            <a:pPr marL="0" indent="0">
              <a:buNone/>
            </a:pPr>
            <a:r>
              <a:rPr lang="en-US" sz="2400" dirty="0"/>
              <a:t>Manage accordingly.   </a:t>
            </a:r>
          </a:p>
          <a:p>
            <a:pPr marL="0" indent="0">
              <a:buNone/>
            </a:pPr>
            <a:endParaRPr lang="ar-KW" b="1" dirty="0"/>
          </a:p>
          <a:p>
            <a:endParaRPr lang="en-US" dirty="0"/>
          </a:p>
        </p:txBody>
      </p:sp>
    </p:spTree>
    <p:extLst>
      <p:ext uri="{BB962C8B-B14F-4D97-AF65-F5344CB8AC3E}">
        <p14:creationId xmlns:p14="http://schemas.microsoft.com/office/powerpoint/2010/main" val="4520499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135" y="565264"/>
            <a:ext cx="11004665" cy="1113907"/>
          </a:xfrm>
        </p:spPr>
        <p:txBody>
          <a:bodyPr>
            <a:noAutofit/>
          </a:bodyPr>
          <a:lstStyle/>
          <a:p>
            <a:pPr rtl="0"/>
            <a:r>
              <a:rPr lang="en-US" sz="4000" b="1" dirty="0">
                <a:solidFill>
                  <a:srgbClr val="FF0000"/>
                </a:solidFill>
              </a:rPr>
              <a:t>Came with 2 high readings and you want to confirm.</a:t>
            </a:r>
            <a:br>
              <a:rPr lang="en-US" sz="4000" b="1" dirty="0">
                <a:solidFill>
                  <a:srgbClr val="FF0000"/>
                </a:solidFill>
              </a:rPr>
            </a:br>
            <a:endParaRPr lang="ar-KW" sz="4000" b="1" dirty="0">
              <a:solidFill>
                <a:srgbClr val="FF0000"/>
              </a:solidFill>
            </a:endParaRPr>
          </a:p>
        </p:txBody>
      </p:sp>
      <p:sp>
        <p:nvSpPr>
          <p:cNvPr id="3" name="Content Placeholder 2"/>
          <p:cNvSpPr>
            <a:spLocks noGrp="1"/>
          </p:cNvSpPr>
          <p:nvPr>
            <p:ph idx="1"/>
          </p:nvPr>
        </p:nvSpPr>
        <p:spPr/>
        <p:txBody>
          <a:bodyPr>
            <a:normAutofit/>
          </a:bodyPr>
          <a:lstStyle/>
          <a:p>
            <a:pPr algn="l" rtl="0"/>
            <a:r>
              <a:rPr lang="en-US" dirty="0" smtClean="0"/>
              <a:t>Two options</a:t>
            </a:r>
          </a:p>
          <a:p>
            <a:pPr marL="514350" indent="-514350">
              <a:buAutoNum type="arabicPeriod"/>
            </a:pPr>
            <a:r>
              <a:rPr lang="en-US" dirty="0" smtClean="0">
                <a:solidFill>
                  <a:schemeClr val="accent4"/>
                </a:solidFill>
              </a:rPr>
              <a:t>Ambulatory BP measurement.</a:t>
            </a:r>
          </a:p>
          <a:p>
            <a:pPr marL="514350" indent="-514350">
              <a:buAutoNum type="arabicPeriod"/>
            </a:pPr>
            <a:r>
              <a:rPr lang="en-US" dirty="0" smtClean="0">
                <a:solidFill>
                  <a:schemeClr val="accent4"/>
                </a:solidFill>
              </a:rPr>
              <a:t>Home BP monitoring.</a:t>
            </a:r>
          </a:p>
          <a:p>
            <a:pPr algn="l" rtl="0">
              <a:buFontTx/>
              <a:buChar char="-"/>
            </a:pPr>
            <a:r>
              <a:rPr lang="en-US" dirty="0" smtClean="0"/>
              <a:t>Cuff size.</a:t>
            </a:r>
          </a:p>
          <a:p>
            <a:pPr algn="l" rtl="0">
              <a:buFontTx/>
              <a:buChar char="-"/>
            </a:pPr>
            <a:r>
              <a:rPr lang="en-US" dirty="0" smtClean="0"/>
              <a:t>Twice daily measurement.</a:t>
            </a:r>
            <a:r>
              <a:rPr lang="en-US" dirty="0"/>
              <a:t> </a:t>
            </a:r>
            <a:r>
              <a:rPr lang="en-US" dirty="0" smtClean="0"/>
              <a:t>(morning and evening).</a:t>
            </a:r>
          </a:p>
          <a:p>
            <a:pPr algn="l" rtl="0">
              <a:buFontTx/>
              <a:buChar char="-"/>
            </a:pPr>
            <a:r>
              <a:rPr lang="en-US" dirty="0" smtClean="0"/>
              <a:t>Sitting position.</a:t>
            </a:r>
          </a:p>
          <a:p>
            <a:pPr algn="l" rtl="0">
              <a:buFontTx/>
              <a:buChar char="-"/>
            </a:pPr>
            <a:r>
              <a:rPr lang="en-US" dirty="0" smtClean="0"/>
              <a:t>Two reading each time 1 min apart</a:t>
            </a:r>
          </a:p>
          <a:p>
            <a:pPr algn="l" rtl="0">
              <a:buFontTx/>
              <a:buChar char="-"/>
            </a:pPr>
            <a:r>
              <a:rPr lang="en-US" dirty="0" smtClean="0"/>
              <a:t>4-7 days</a:t>
            </a:r>
          </a:p>
          <a:p>
            <a:pPr marL="0" indent="0">
              <a:buNone/>
            </a:pPr>
            <a:endParaRPr lang="en-US" dirty="0" smtClean="0"/>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8117" y="2056823"/>
            <a:ext cx="2917748" cy="1944471"/>
          </a:xfrm>
          <a:prstGeom prst="rect">
            <a:avLst/>
          </a:prstGeom>
        </p:spPr>
      </p:pic>
    </p:spTree>
    <p:extLst>
      <p:ext uri="{BB962C8B-B14F-4D97-AF65-F5344CB8AC3E}">
        <p14:creationId xmlns:p14="http://schemas.microsoft.com/office/powerpoint/2010/main" val="228582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smtClean="0">
                <a:solidFill>
                  <a:srgbClr val="FF0000"/>
                </a:solidFill>
              </a:rPr>
              <a:t>Hyperlipidemia</a:t>
            </a:r>
            <a:endParaRPr lang="ar-KW" b="1" dirty="0">
              <a:solidFill>
                <a:srgbClr val="FF0000"/>
              </a:solidFill>
            </a:endParaRPr>
          </a:p>
        </p:txBody>
      </p:sp>
      <p:sp>
        <p:nvSpPr>
          <p:cNvPr id="3" name="Content Placeholder 2"/>
          <p:cNvSpPr>
            <a:spLocks noGrp="1"/>
          </p:cNvSpPr>
          <p:nvPr>
            <p:ph idx="1"/>
          </p:nvPr>
        </p:nvSpPr>
        <p:spPr/>
        <p:txBody>
          <a:bodyPr/>
          <a:lstStyle/>
          <a:p>
            <a:pPr algn="l" rtl="0"/>
            <a:r>
              <a:rPr lang="en-US" b="1" dirty="0" smtClean="0"/>
              <a:t>ASCVD risk assessment :assign to statin group </a:t>
            </a:r>
          </a:p>
          <a:p>
            <a:pPr algn="l" rtl="0"/>
            <a:r>
              <a:rPr lang="en-US" b="1" dirty="0" smtClean="0"/>
              <a:t>use ASCVD calculator</a:t>
            </a:r>
          </a:p>
          <a:p>
            <a:pPr algn="l" rtl="0"/>
            <a:r>
              <a:rPr lang="en-US" b="1" dirty="0"/>
              <a:t> </a:t>
            </a:r>
            <a:r>
              <a:rPr lang="en-US" b="1" dirty="0" smtClean="0"/>
              <a:t>assess other patient characteristics if they have any risk factor enhancer</a:t>
            </a:r>
          </a:p>
          <a:p>
            <a:pPr algn="l" rtl="0"/>
            <a:r>
              <a:rPr lang="en-US" b="1" dirty="0" smtClean="0"/>
              <a:t>Ask about life style  </a:t>
            </a:r>
          </a:p>
          <a:p>
            <a:pPr algn="l" rtl="0"/>
            <a:r>
              <a:rPr lang="en-US" b="1" dirty="0" smtClean="0"/>
              <a:t>Ask about family history of hyperlipidemia</a:t>
            </a:r>
          </a:p>
          <a:p>
            <a:pPr algn="l" rtl="0"/>
            <a:r>
              <a:rPr lang="en-US" b="1" dirty="0" smtClean="0"/>
              <a:t>Share management</a:t>
            </a:r>
          </a:p>
          <a:p>
            <a:pPr algn="l" rtl="0"/>
            <a:r>
              <a:rPr lang="en-US" b="1" dirty="0"/>
              <a:t> </a:t>
            </a:r>
            <a:r>
              <a:rPr lang="en-US" b="1" dirty="0" smtClean="0"/>
              <a:t>explain side effect of statin</a:t>
            </a:r>
          </a:p>
          <a:p>
            <a:pPr algn="l" rtl="0"/>
            <a:endParaRPr lang="en-US" b="1" dirty="0" smtClean="0"/>
          </a:p>
        </p:txBody>
      </p:sp>
    </p:spTree>
    <p:extLst>
      <p:ext uri="{BB962C8B-B14F-4D97-AF65-F5344CB8AC3E}">
        <p14:creationId xmlns:p14="http://schemas.microsoft.com/office/powerpoint/2010/main" val="6896362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LENOVO\Desktop\20160823_22442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3056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624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Dyspepsia </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a:lnSpc>
                <a:spcPct val="100000"/>
              </a:lnSpc>
              <a:spcBef>
                <a:spcPts val="0"/>
              </a:spcBef>
            </a:pPr>
            <a:r>
              <a:rPr lang="en-US" sz="3200" b="1" dirty="0">
                <a:solidFill>
                  <a:srgbClr val="FF0000"/>
                </a:solidFill>
              </a:rPr>
              <a:t>R</a:t>
            </a:r>
            <a:r>
              <a:rPr lang="en-US" b="1" dirty="0">
                <a:solidFill>
                  <a:schemeClr val="accent1"/>
                </a:solidFill>
              </a:rPr>
              <a:t> </a:t>
            </a:r>
            <a:r>
              <a:rPr lang="en-US" dirty="0" smtClean="0">
                <a:solidFill>
                  <a:srgbClr val="FF0000"/>
                </a:solidFill>
              </a:rPr>
              <a:t>reassurance</a:t>
            </a:r>
          </a:p>
          <a:p>
            <a:pPr marL="0" indent="0">
              <a:lnSpc>
                <a:spcPct val="100000"/>
              </a:lnSpc>
              <a:spcBef>
                <a:spcPts val="0"/>
              </a:spcBef>
              <a:buNone/>
            </a:pPr>
            <a:r>
              <a:rPr lang="en-US" b="1" dirty="0" smtClean="0">
                <a:solidFill>
                  <a:schemeClr val="accent4"/>
                </a:solidFill>
              </a:rPr>
              <a:t>Explain dyspep</a:t>
            </a:r>
            <a:r>
              <a:rPr lang="en-US" dirty="0" smtClean="0">
                <a:solidFill>
                  <a:schemeClr val="accent4"/>
                </a:solidFill>
              </a:rPr>
              <a:t>s</a:t>
            </a:r>
            <a:r>
              <a:rPr lang="en-US" b="1" dirty="0" smtClean="0">
                <a:solidFill>
                  <a:schemeClr val="accent4"/>
                </a:solidFill>
              </a:rPr>
              <a:t>ia</a:t>
            </a:r>
            <a:r>
              <a:rPr lang="en-US" dirty="0" smtClean="0">
                <a:solidFill>
                  <a:schemeClr val="accent4"/>
                </a:solidFill>
              </a:rPr>
              <a:t> </a:t>
            </a:r>
            <a:r>
              <a:rPr lang="en-US" sz="2400" dirty="0" smtClean="0"/>
              <a:t>or indigestion symptom that occur when there is problem in digestion in the upper gut.</a:t>
            </a:r>
            <a:endParaRPr lang="en-US" sz="2400" b="1" dirty="0" smtClean="0"/>
          </a:p>
          <a:p>
            <a:pPr>
              <a:lnSpc>
                <a:spcPct val="100000"/>
              </a:lnSpc>
              <a:spcBef>
                <a:spcPts val="0"/>
              </a:spcBef>
            </a:pPr>
            <a:r>
              <a:rPr lang="en-US" sz="3200" b="1" dirty="0" smtClean="0">
                <a:solidFill>
                  <a:srgbClr val="FF0000"/>
                </a:solidFill>
              </a:rPr>
              <a:t>A</a:t>
            </a:r>
            <a:r>
              <a:rPr lang="en-US" b="1" dirty="0" smtClean="0">
                <a:solidFill>
                  <a:srgbClr val="FF0000"/>
                </a:solidFill>
              </a:rPr>
              <a:t> </a:t>
            </a:r>
            <a:r>
              <a:rPr lang="en-US" dirty="0" smtClean="0">
                <a:solidFill>
                  <a:srgbClr val="FF0000"/>
                </a:solidFill>
              </a:rPr>
              <a:t>advice</a:t>
            </a:r>
            <a:r>
              <a:rPr lang="en-US" b="1" dirty="0" smtClean="0">
                <a:solidFill>
                  <a:srgbClr val="FF0000"/>
                </a:solidFill>
              </a:rPr>
              <a:t>:</a:t>
            </a:r>
          </a:p>
          <a:p>
            <a:pPr marL="514350" indent="-514350">
              <a:lnSpc>
                <a:spcPct val="100000"/>
              </a:lnSpc>
              <a:spcBef>
                <a:spcPts val="0"/>
              </a:spcBef>
              <a:buAutoNum type="arabicParenR"/>
            </a:pPr>
            <a:r>
              <a:rPr lang="en-US" sz="2400" b="1" dirty="0" smtClean="0">
                <a:solidFill>
                  <a:schemeClr val="accent4"/>
                </a:solidFill>
              </a:rPr>
              <a:t>Diet</a:t>
            </a:r>
            <a:r>
              <a:rPr lang="en-US" sz="2400" b="1" dirty="0" smtClean="0"/>
              <a:t> </a:t>
            </a:r>
            <a:r>
              <a:rPr lang="en-US" sz="2400" dirty="0" smtClean="0"/>
              <a:t>(trigger associated with dyspepsia) eig chocolate , coffee, tomatoes and fatty or spicy food </a:t>
            </a:r>
          </a:p>
          <a:p>
            <a:pPr marL="514350" indent="-514350">
              <a:lnSpc>
                <a:spcPct val="100000"/>
              </a:lnSpc>
              <a:spcBef>
                <a:spcPts val="0"/>
              </a:spcBef>
              <a:buAutoNum type="arabicParenR"/>
            </a:pPr>
            <a:r>
              <a:rPr lang="en-US" sz="2400" dirty="0"/>
              <a:t> </a:t>
            </a:r>
            <a:r>
              <a:rPr lang="en-US" sz="2400" dirty="0" smtClean="0"/>
              <a:t>main meal &gt; 3 hr. before bed time and </a:t>
            </a:r>
            <a:r>
              <a:rPr lang="en-US" sz="2400" dirty="0" smtClean="0">
                <a:solidFill>
                  <a:schemeClr val="accent4"/>
                </a:solidFill>
              </a:rPr>
              <a:t>raise the head of the bed 10-20cm</a:t>
            </a:r>
          </a:p>
          <a:p>
            <a:pPr marL="514350" indent="-514350">
              <a:lnSpc>
                <a:spcPct val="100000"/>
              </a:lnSpc>
              <a:spcBef>
                <a:spcPts val="0"/>
              </a:spcBef>
              <a:buAutoNum type="arabicParenR"/>
            </a:pPr>
            <a:r>
              <a:rPr lang="en-US" sz="2400" dirty="0"/>
              <a:t>Smoking cessation and </a:t>
            </a:r>
            <a:r>
              <a:rPr lang="en-US" sz="2400" dirty="0">
                <a:solidFill>
                  <a:schemeClr val="accent4"/>
                </a:solidFill>
              </a:rPr>
              <a:t>weight loss</a:t>
            </a:r>
          </a:p>
          <a:p>
            <a:pPr marL="514350" indent="-514350">
              <a:lnSpc>
                <a:spcPct val="100000"/>
              </a:lnSpc>
              <a:spcBef>
                <a:spcPts val="0"/>
              </a:spcBef>
              <a:buAutoNum type="arabicParenR"/>
            </a:pPr>
            <a:r>
              <a:rPr lang="en-US" sz="2400" b="1" dirty="0">
                <a:solidFill>
                  <a:schemeClr val="accent4"/>
                </a:solidFill>
              </a:rPr>
              <a:t>Avoidance</a:t>
            </a:r>
            <a:r>
              <a:rPr lang="en-US" sz="2400" dirty="0">
                <a:solidFill>
                  <a:schemeClr val="accent4"/>
                </a:solidFill>
              </a:rPr>
              <a:t> </a:t>
            </a:r>
            <a:r>
              <a:rPr lang="en-US" sz="2400" dirty="0"/>
              <a:t>of known precipitant of their dyspepsia </a:t>
            </a:r>
            <a:r>
              <a:rPr lang="mr-IN" sz="2400" dirty="0"/>
              <a:t>–</a:t>
            </a:r>
            <a:r>
              <a:rPr lang="en-US" sz="2400" dirty="0"/>
              <a:t>reduce </a:t>
            </a:r>
            <a:r>
              <a:rPr lang="en-US" sz="2400" dirty="0">
                <a:solidFill>
                  <a:schemeClr val="accent4"/>
                </a:solidFill>
              </a:rPr>
              <a:t>alcohol</a:t>
            </a:r>
            <a:r>
              <a:rPr lang="en-US" sz="2400" dirty="0"/>
              <a:t> if &gt; </a:t>
            </a:r>
            <a:r>
              <a:rPr lang="en-US" sz="2400" dirty="0" smtClean="0"/>
              <a:t>14unit\week</a:t>
            </a:r>
            <a:endParaRPr lang="en-US" sz="2400" dirty="0"/>
          </a:p>
          <a:p>
            <a:pPr marL="514350" indent="-514350">
              <a:lnSpc>
                <a:spcPct val="100000"/>
              </a:lnSpc>
              <a:spcBef>
                <a:spcPts val="0"/>
              </a:spcBef>
              <a:buAutoNum type="arabicParenR"/>
            </a:pPr>
            <a:r>
              <a:rPr lang="en-US" sz="2400" dirty="0"/>
              <a:t>Increase </a:t>
            </a:r>
            <a:r>
              <a:rPr lang="en-US" sz="2400" dirty="0">
                <a:solidFill>
                  <a:schemeClr val="accent4"/>
                </a:solidFill>
              </a:rPr>
              <a:t>physical activity </a:t>
            </a:r>
            <a:r>
              <a:rPr lang="en-US" sz="2400" dirty="0"/>
              <a:t>to more or equal to </a:t>
            </a:r>
            <a:r>
              <a:rPr lang="en-US" sz="2400" dirty="0" smtClean="0"/>
              <a:t>150min\week</a:t>
            </a:r>
            <a:endParaRPr lang="en-US" sz="2400" dirty="0"/>
          </a:p>
          <a:p>
            <a:pPr marL="514350" indent="-514350">
              <a:lnSpc>
                <a:spcPct val="100000"/>
              </a:lnSpc>
              <a:spcBef>
                <a:spcPts val="0"/>
              </a:spcBef>
              <a:buAutoNum type="arabicParenR"/>
            </a:pPr>
            <a:endParaRPr lang="en-US" sz="2400" dirty="0" smtClean="0"/>
          </a:p>
          <a:p>
            <a:pPr marL="514350" indent="-514350">
              <a:lnSpc>
                <a:spcPct val="100000"/>
              </a:lnSpc>
              <a:spcBef>
                <a:spcPts val="0"/>
              </a:spcBef>
              <a:buAutoNum type="arabicParenR"/>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012137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336087" cy="6858000"/>
          </a:xfrm>
        </p:spPr>
      </p:pic>
    </p:spTree>
    <p:extLst>
      <p:ext uri="{BB962C8B-B14F-4D97-AF65-F5344CB8AC3E}">
        <p14:creationId xmlns:p14="http://schemas.microsoft.com/office/powerpoint/2010/main" val="15875198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endParaRPr lang="ar-KW" b="1" dirty="0"/>
          </a:p>
        </p:txBody>
      </p:sp>
      <p:sp>
        <p:nvSpPr>
          <p:cNvPr id="3" name="Content Placeholder 2"/>
          <p:cNvSpPr>
            <a:spLocks noGrp="1"/>
          </p:cNvSpPr>
          <p:nvPr>
            <p:ph idx="1"/>
          </p:nvPr>
        </p:nvSpPr>
        <p:spPr/>
        <p:txBody>
          <a:bodyPr>
            <a:normAutofit fontScale="92500" lnSpcReduction="20000"/>
          </a:bodyPr>
          <a:lstStyle/>
          <a:p>
            <a:pPr marL="0" indent="0">
              <a:buNone/>
            </a:pPr>
            <a:r>
              <a:rPr lang="en-US" sz="3300" b="1" u="sng" dirty="0" smtClean="0">
                <a:solidFill>
                  <a:srgbClr val="FF0000"/>
                </a:solidFill>
              </a:rPr>
              <a:t>Management:</a:t>
            </a:r>
          </a:p>
          <a:p>
            <a:r>
              <a:rPr lang="en-US" sz="3800" b="1" dirty="0" smtClean="0">
                <a:solidFill>
                  <a:srgbClr val="FF0000"/>
                </a:solidFill>
              </a:rPr>
              <a:t>R </a:t>
            </a:r>
            <a:r>
              <a:rPr lang="en-US" sz="3300" dirty="0" smtClean="0">
                <a:solidFill>
                  <a:srgbClr val="FF0000"/>
                </a:solidFill>
              </a:rPr>
              <a:t>reassurance:</a:t>
            </a:r>
          </a:p>
          <a:p>
            <a:r>
              <a:rPr lang="en-US" sz="3500" b="1" dirty="0" smtClean="0">
                <a:solidFill>
                  <a:srgbClr val="FF0000"/>
                </a:solidFill>
              </a:rPr>
              <a:t>A </a:t>
            </a:r>
            <a:r>
              <a:rPr lang="en-US" sz="3300" dirty="0" smtClean="0">
                <a:solidFill>
                  <a:srgbClr val="FF0000"/>
                </a:solidFill>
              </a:rPr>
              <a:t>advice:</a:t>
            </a:r>
          </a:p>
          <a:p>
            <a:pPr marL="0" indent="0">
              <a:buNone/>
            </a:pPr>
            <a:r>
              <a:rPr lang="en-US" sz="3100" b="1" dirty="0" smtClean="0"/>
              <a:t>-</a:t>
            </a:r>
            <a:r>
              <a:rPr lang="en-US" dirty="0" smtClean="0">
                <a:solidFill>
                  <a:schemeClr val="accent4"/>
                </a:solidFill>
              </a:rPr>
              <a:t>Mediterranean diet</a:t>
            </a:r>
            <a:r>
              <a:rPr lang="en-US" dirty="0" smtClean="0"/>
              <a:t>, low fat, high fruits and vegetables, moderate chicken and fish, less meat</a:t>
            </a:r>
          </a:p>
          <a:p>
            <a:pPr marL="0" indent="0">
              <a:buNone/>
            </a:pPr>
            <a:r>
              <a:rPr lang="en-US" dirty="0" smtClean="0"/>
              <a:t>-</a:t>
            </a:r>
            <a:r>
              <a:rPr lang="en-US" dirty="0" smtClean="0">
                <a:solidFill>
                  <a:schemeClr val="accent4"/>
                </a:solidFill>
              </a:rPr>
              <a:t>active lifestyle, </a:t>
            </a:r>
            <a:r>
              <a:rPr lang="en-US" dirty="0" smtClean="0"/>
              <a:t>exercise.</a:t>
            </a:r>
          </a:p>
          <a:p>
            <a:pPr marL="0" indent="0">
              <a:buNone/>
            </a:pPr>
            <a:r>
              <a:rPr lang="en-US" dirty="0" smtClean="0"/>
              <a:t>-</a:t>
            </a:r>
            <a:r>
              <a:rPr lang="en-US" dirty="0" smtClean="0">
                <a:solidFill>
                  <a:schemeClr val="accent4"/>
                </a:solidFill>
              </a:rPr>
              <a:t>quit smoking and alcohol reduce </a:t>
            </a:r>
            <a:r>
              <a:rPr lang="en-US" dirty="0" smtClean="0"/>
              <a:t>(no more than 3-4 unit\day male and 2-3 unit\day female)</a:t>
            </a:r>
            <a:endParaRPr lang="en-US" dirty="0" smtClean="0">
              <a:solidFill>
                <a:srgbClr val="FF0000"/>
              </a:solidFill>
            </a:endParaRPr>
          </a:p>
          <a:p>
            <a:r>
              <a:rPr lang="en-US" sz="3500" b="1" dirty="0" smtClean="0">
                <a:solidFill>
                  <a:srgbClr val="FF0000"/>
                </a:solidFill>
              </a:rPr>
              <a:t>P</a:t>
            </a:r>
            <a:r>
              <a:rPr lang="en-US" sz="4100" dirty="0" smtClean="0">
                <a:solidFill>
                  <a:srgbClr val="FF0000"/>
                </a:solidFill>
              </a:rPr>
              <a:t> </a:t>
            </a:r>
            <a:r>
              <a:rPr lang="en-US" sz="3300" dirty="0" smtClean="0">
                <a:solidFill>
                  <a:srgbClr val="FF0000"/>
                </a:solidFill>
              </a:rPr>
              <a:t>prescription </a:t>
            </a:r>
          </a:p>
          <a:p>
            <a:pPr marL="0" indent="0">
              <a:buNone/>
            </a:pPr>
            <a:r>
              <a:rPr lang="en-US" sz="2600" dirty="0" smtClean="0"/>
              <a:t>According to the group</a:t>
            </a:r>
          </a:p>
        </p:txBody>
      </p:sp>
    </p:spTree>
    <p:extLst>
      <p:ext uri="{BB962C8B-B14F-4D97-AF65-F5344CB8AC3E}">
        <p14:creationId xmlns:p14="http://schemas.microsoft.com/office/powerpoint/2010/main" val="1643330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C:\Users\katherine.sheehan\Documents\AHA_ACC Director\AHA-ACC GUIDELINES\Cholesterol gl -KAS\Figures\10.17.2018\Figure 2 Primary Prevention 10.23.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04" y="0"/>
            <a:ext cx="12058996" cy="671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2694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C:\Users\katherine.sheehan\Documents\AHA_ACC Director\AHA-ACC GUIDELINES\Cholesterol gl -KAS\Figures\10.17.2018\Figure 1 Secondary Prevention 10.22.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533399"/>
            <a:ext cx="11571316" cy="615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4"/>
          <p:cNvSpPr txBox="1">
            <a:spLocks noChangeArrowheads="1"/>
          </p:cNvSpPr>
          <p:nvPr/>
        </p:nvSpPr>
        <p:spPr bwMode="auto">
          <a:xfrm flipH="1">
            <a:off x="4876800" y="0"/>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2000"/>
              <a:t>Secondary Prevention</a:t>
            </a:r>
          </a:p>
        </p:txBody>
      </p:sp>
    </p:spTree>
    <p:extLst>
      <p:ext uri="{BB962C8B-B14F-4D97-AF65-F5344CB8AC3E}">
        <p14:creationId xmlns:p14="http://schemas.microsoft.com/office/powerpoint/2010/main" val="1102693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spTree>
    <p:extLst>
      <p:ext uri="{BB962C8B-B14F-4D97-AF65-F5344CB8AC3E}">
        <p14:creationId xmlns:p14="http://schemas.microsoft.com/office/powerpoint/2010/main" val="15621541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sz="3800" b="1" dirty="0">
                <a:solidFill>
                  <a:srgbClr val="FF0000"/>
                </a:solidFill>
              </a:rPr>
              <a:t>R</a:t>
            </a:r>
            <a:r>
              <a:rPr lang="en-US" b="1" dirty="0"/>
              <a:t> </a:t>
            </a:r>
            <a:r>
              <a:rPr lang="en-US" sz="3000" dirty="0">
                <a:solidFill>
                  <a:srgbClr val="FF0000"/>
                </a:solidFill>
              </a:rPr>
              <a:t>r</a:t>
            </a:r>
            <a:r>
              <a:rPr lang="en-US" sz="3300" dirty="0">
                <a:solidFill>
                  <a:srgbClr val="FF0000"/>
                </a:solidFill>
              </a:rPr>
              <a:t>eferral</a:t>
            </a:r>
            <a:r>
              <a:rPr lang="en-US" b="1" dirty="0"/>
              <a:t> </a:t>
            </a:r>
            <a:r>
              <a:rPr lang="en-US" dirty="0"/>
              <a:t>to dietician.</a:t>
            </a:r>
          </a:p>
          <a:p>
            <a:r>
              <a:rPr lang="en-US" sz="3800" b="1" dirty="0">
                <a:solidFill>
                  <a:srgbClr val="FF0000"/>
                </a:solidFill>
              </a:rPr>
              <a:t>I</a:t>
            </a:r>
            <a:r>
              <a:rPr lang="en-US" sz="3800" b="1" dirty="0">
                <a:solidFill>
                  <a:schemeClr val="accent1"/>
                </a:solidFill>
              </a:rPr>
              <a:t> </a:t>
            </a:r>
            <a:r>
              <a:rPr lang="en-US" sz="3300" dirty="0">
                <a:solidFill>
                  <a:srgbClr val="FF0000"/>
                </a:solidFill>
              </a:rPr>
              <a:t>investigation</a:t>
            </a:r>
            <a:r>
              <a:rPr lang="en-US" sz="3000" dirty="0">
                <a:solidFill>
                  <a:srgbClr val="FF0000"/>
                </a:solidFill>
              </a:rPr>
              <a:t>s </a:t>
            </a:r>
            <a:endParaRPr lang="ar-SA" sz="3000" dirty="0" smtClean="0">
              <a:solidFill>
                <a:srgbClr val="FF0000"/>
              </a:solidFill>
            </a:endParaRPr>
          </a:p>
          <a:p>
            <a:pPr marL="0" indent="0">
              <a:buNone/>
            </a:pPr>
            <a:r>
              <a:rPr lang="en-US" dirty="0" smtClean="0"/>
              <a:t>- Measure LDL at 4-12 week after the starting  statin or dose adjustment</a:t>
            </a:r>
          </a:p>
          <a:p>
            <a:pPr marL="0" indent="0">
              <a:buNone/>
            </a:pPr>
            <a:r>
              <a:rPr lang="en-US" dirty="0" smtClean="0"/>
              <a:t>-  Repeat every 3-12 months as needed</a:t>
            </a:r>
            <a:endParaRPr lang="ar-SA" dirty="0" smtClean="0"/>
          </a:p>
          <a:p>
            <a:pPr marL="0" indent="0">
              <a:buNone/>
            </a:pPr>
            <a:r>
              <a:rPr lang="ar-SA" dirty="0" smtClean="0"/>
              <a:t>-</a:t>
            </a:r>
            <a:r>
              <a:rPr lang="en-US" dirty="0" smtClean="0"/>
              <a:t>  check </a:t>
            </a:r>
            <a:r>
              <a:rPr lang="en-US" dirty="0"/>
              <a:t>LFT at baseline then at 3 months then at 12 </a:t>
            </a:r>
            <a:r>
              <a:rPr lang="en-US" dirty="0" smtClean="0"/>
              <a:t>months</a:t>
            </a:r>
          </a:p>
          <a:p>
            <a:pPr marL="0" indent="0">
              <a:buNone/>
            </a:pPr>
            <a:r>
              <a:rPr lang="en-US" dirty="0"/>
              <a:t>-</a:t>
            </a:r>
            <a:r>
              <a:rPr lang="en-US" dirty="0" smtClean="0"/>
              <a:t>   Blood sugar and TFT</a:t>
            </a:r>
            <a:endParaRPr lang="en-US" dirty="0"/>
          </a:p>
          <a:p>
            <a:r>
              <a:rPr lang="en-US" sz="3500" b="1" dirty="0">
                <a:solidFill>
                  <a:srgbClr val="FF0000"/>
                </a:solidFill>
              </a:rPr>
              <a:t>O</a:t>
            </a:r>
            <a:r>
              <a:rPr lang="en-US" dirty="0">
                <a:solidFill>
                  <a:srgbClr val="FF0000"/>
                </a:solidFill>
              </a:rPr>
              <a:t> </a:t>
            </a:r>
            <a:r>
              <a:rPr lang="en-US" sz="3300" dirty="0">
                <a:solidFill>
                  <a:srgbClr val="FF0000"/>
                </a:solidFill>
              </a:rPr>
              <a:t>follow </a:t>
            </a:r>
            <a:r>
              <a:rPr lang="en-US" sz="3300" dirty="0" smtClean="0">
                <a:solidFill>
                  <a:srgbClr val="FF0000"/>
                </a:solidFill>
              </a:rPr>
              <a:t>up</a:t>
            </a:r>
          </a:p>
          <a:p>
            <a:pPr marL="0" indent="0">
              <a:buNone/>
            </a:pPr>
            <a:r>
              <a:rPr lang="en-US" dirty="0" smtClean="0"/>
              <a:t> -after </a:t>
            </a:r>
            <a:r>
              <a:rPr lang="en-US" dirty="0"/>
              <a:t>3 </a:t>
            </a:r>
            <a:r>
              <a:rPr lang="en-US" dirty="0" smtClean="0"/>
              <a:t>months</a:t>
            </a:r>
          </a:p>
          <a:p>
            <a:pPr marL="0" indent="0">
              <a:buNone/>
            </a:pPr>
            <a:r>
              <a:rPr lang="en-US" dirty="0" smtClean="0">
                <a:solidFill>
                  <a:schemeClr val="accent6"/>
                </a:solidFill>
              </a:rPr>
              <a:t>  -</a:t>
            </a:r>
            <a:r>
              <a:rPr lang="en-US" dirty="0" smtClean="0">
                <a:solidFill>
                  <a:schemeClr val="accent4"/>
                </a:solidFill>
              </a:rPr>
              <a:t>treatment </a:t>
            </a:r>
            <a:r>
              <a:rPr lang="en-US" dirty="0">
                <a:solidFill>
                  <a:schemeClr val="accent4"/>
                </a:solidFill>
              </a:rPr>
              <a:t>should be discontinued if serum transaminase concentration rise to </a:t>
            </a:r>
            <a:r>
              <a:rPr lang="en-US" dirty="0" smtClean="0">
                <a:solidFill>
                  <a:schemeClr val="accent4"/>
                </a:solidFill>
              </a:rPr>
              <a:t>     and </a:t>
            </a:r>
            <a:r>
              <a:rPr lang="en-US" dirty="0">
                <a:solidFill>
                  <a:schemeClr val="accent4"/>
                </a:solidFill>
              </a:rPr>
              <a:t>persist at 3X the upper limit of normal</a:t>
            </a:r>
            <a:r>
              <a:rPr lang="en-US" b="1" dirty="0">
                <a:solidFill>
                  <a:schemeClr val="accent4"/>
                </a:solidFill>
              </a:rPr>
              <a:t>.</a:t>
            </a:r>
          </a:p>
          <a:p>
            <a:pPr marL="0" indent="0">
              <a:buNone/>
            </a:pPr>
            <a:r>
              <a:rPr lang="en-US" b="1" dirty="0">
                <a:solidFill>
                  <a:schemeClr val="accent4"/>
                </a:solidFill>
              </a:rPr>
              <a:t> </a:t>
            </a:r>
          </a:p>
          <a:p>
            <a:endParaRPr lang="en-US" dirty="0"/>
          </a:p>
        </p:txBody>
      </p:sp>
    </p:spTree>
    <p:extLst>
      <p:ext uri="{BB962C8B-B14F-4D97-AF65-F5344CB8AC3E}">
        <p14:creationId xmlns:p14="http://schemas.microsoft.com/office/powerpoint/2010/main" val="13294010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76000" b="-76000"/>
          </a:stretch>
        </a:blipFill>
        <a:effectLst/>
      </p:bgPr>
    </p:bg>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xmlns="" id="{3BA7F3F0-AE93-40B9-9CEE-10982FF04AE4}"/>
              </a:ext>
            </a:extLst>
          </p:cNvPr>
          <p:cNvSpPr>
            <a:spLocks noGrp="1" noChangeArrowheads="1"/>
          </p:cNvSpPr>
          <p:nvPr>
            <p:ph type="title"/>
          </p:nvPr>
        </p:nvSpPr>
        <p:spPr>
          <a:xfrm>
            <a:off x="1981200" y="7938"/>
            <a:ext cx="8229600" cy="1143000"/>
          </a:xfrm>
        </p:spPr>
        <p:txBody>
          <a:bodyPr/>
          <a:lstStyle/>
          <a:p>
            <a:pPr eaLnBrk="1" hangingPunct="1"/>
            <a:r>
              <a:rPr lang="en-US" altLang="en-US" sz="3200" dirty="0" smtClean="0">
                <a:ea typeface="Geneva" charset="0"/>
                <a:cs typeface="Geneva" charset="0"/>
              </a:rPr>
              <a:t> </a:t>
            </a:r>
            <a:r>
              <a:rPr lang="en-US" altLang="en-US" sz="3200" dirty="0">
                <a:ea typeface="Geneva" charset="0"/>
                <a:cs typeface="Geneva" charset="0"/>
              </a:rPr>
              <a:t>Normal and Abnormal Lipid Values in </a:t>
            </a:r>
            <a:r>
              <a:rPr lang="en-US" altLang="en-US" sz="3200" dirty="0" smtClean="0">
                <a:ea typeface="Geneva" charset="0"/>
                <a:cs typeface="Geneva" charset="0"/>
              </a:rPr>
              <a:t>Childhood</a:t>
            </a:r>
            <a:endParaRPr lang="en-US" altLang="en-US" sz="3200" dirty="0">
              <a:ea typeface="Geneva" charset="0"/>
              <a:cs typeface="Geneva" charset="0"/>
            </a:endParaRPr>
          </a:p>
        </p:txBody>
      </p:sp>
      <p:graphicFrame>
        <p:nvGraphicFramePr>
          <p:cNvPr id="3" name="Table 2">
            <a:extLst>
              <a:ext uri="{FF2B5EF4-FFF2-40B4-BE49-F238E27FC236}">
                <a16:creationId xmlns:a16="http://schemas.microsoft.com/office/drawing/2014/main" xmlns="" id="{42FD5619-08D2-4A72-A41F-39657F69E9B9}"/>
              </a:ext>
            </a:extLst>
          </p:cNvPr>
          <p:cNvGraphicFramePr>
            <a:graphicFrameLocks noGrp="1"/>
          </p:cNvGraphicFramePr>
          <p:nvPr>
            <p:extLst>
              <p:ext uri="{D42A27DB-BD31-4B8C-83A1-F6EECF244321}">
                <p14:modId xmlns:p14="http://schemas.microsoft.com/office/powerpoint/2010/main" val="558915968"/>
              </p:ext>
            </p:extLst>
          </p:nvPr>
        </p:nvGraphicFramePr>
        <p:xfrm>
          <a:off x="116379" y="1150938"/>
          <a:ext cx="11887200" cy="5482617"/>
        </p:xfrm>
        <a:graphic>
          <a:graphicData uri="http://schemas.openxmlformats.org/drawingml/2006/table">
            <a:tbl>
              <a:tblPr/>
              <a:tblGrid>
                <a:gridCol w="2861734">
                  <a:extLst>
                    <a:ext uri="{9D8B030D-6E8A-4147-A177-3AD203B41FA5}">
                      <a16:colId xmlns:a16="http://schemas.microsoft.com/office/drawing/2014/main" xmlns="" val="4171834352"/>
                    </a:ext>
                  </a:extLst>
                </a:gridCol>
                <a:gridCol w="2710391">
                  <a:extLst>
                    <a:ext uri="{9D8B030D-6E8A-4147-A177-3AD203B41FA5}">
                      <a16:colId xmlns:a16="http://schemas.microsoft.com/office/drawing/2014/main" xmlns="" val="3315055789"/>
                    </a:ext>
                  </a:extLst>
                </a:gridCol>
                <a:gridCol w="3462514">
                  <a:extLst>
                    <a:ext uri="{9D8B030D-6E8A-4147-A177-3AD203B41FA5}">
                      <a16:colId xmlns:a16="http://schemas.microsoft.com/office/drawing/2014/main" xmlns="" val="929271393"/>
                    </a:ext>
                  </a:extLst>
                </a:gridCol>
                <a:gridCol w="2852561">
                  <a:extLst>
                    <a:ext uri="{9D8B030D-6E8A-4147-A177-3AD203B41FA5}">
                      <a16:colId xmlns:a16="http://schemas.microsoft.com/office/drawing/2014/main" xmlns="" val="2057532707"/>
                    </a:ext>
                  </a:extLst>
                </a:gridCol>
              </a:tblGrid>
              <a:tr h="851421">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 </a:t>
                      </a:r>
                      <a:endPar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Acceptable, </a:t>
                      </a:r>
                      <a:br>
                        <a:rPr kumimoji="0" lang="en-US" altLang="en-US" sz="19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br>
                      <a:r>
                        <a:rPr kumimoji="0" lang="en-US" altLang="en-US" sz="19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mg/dL</a:t>
                      </a:r>
                      <a:endParaRPr kumimoji="0" lang="en-US" altLang="en-US" sz="19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Borderline, </a:t>
                      </a:r>
                      <a:br>
                        <a:rPr kumimoji="0" lang="en-US" altLang="en-US" sz="19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br>
                      <a:r>
                        <a:rPr kumimoji="0" lang="en-US" altLang="en-US" sz="19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mg/dL</a:t>
                      </a:r>
                      <a:endPar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Abnormal, </a:t>
                      </a:r>
                      <a:br>
                        <a:rPr kumimoji="0" lang="en-US" altLang="en-US" sz="19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br>
                      <a:r>
                        <a:rPr kumimoji="0" lang="en-US" altLang="en-US" sz="19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mg/dL</a:t>
                      </a:r>
                      <a:endPar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1C1E7"/>
                    </a:solidFill>
                  </a:tcPr>
                </a:tc>
                <a:extLst>
                  <a:ext uri="{0D108BD9-81ED-4DB2-BD59-A6C34878D82A}">
                    <a16:rowId xmlns:a16="http://schemas.microsoft.com/office/drawing/2014/main" xmlns="" val="1476699487"/>
                  </a:ext>
                </a:extLst>
              </a:tr>
              <a:tr h="82982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TC</a:t>
                      </a:r>
                      <a:endPar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&lt;170 (&lt;4.3 mmol)</a:t>
                      </a:r>
                      <a:endPar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170-199</a:t>
                      </a:r>
                      <a:r>
                        <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(4.3-5.1 mmol)</a:t>
                      </a: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≥200</a:t>
                      </a:r>
                      <a:r>
                        <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(≥5.1 mmol)</a:t>
                      </a: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extLst>
                  <a:ext uri="{0D108BD9-81ED-4DB2-BD59-A6C34878D82A}">
                    <a16:rowId xmlns:a16="http://schemas.microsoft.com/office/drawing/2014/main" xmlns="" val="529687989"/>
                  </a:ext>
                </a:extLst>
              </a:tr>
              <a:tr h="82982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9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Triglycerides (0-9 y)</a:t>
                      </a:r>
                      <a:endParaRPr kumimoji="0" lang="en-US" altLang="en-US" sz="19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&lt;75</a:t>
                      </a:r>
                      <a:r>
                        <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(&lt;0.8 mmol)</a:t>
                      </a: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75-99</a:t>
                      </a:r>
                      <a:r>
                        <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(0.8-1.1 mmol)</a:t>
                      </a: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≥100</a:t>
                      </a:r>
                      <a:r>
                        <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(≥1.1 mmol)</a:t>
                      </a: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extLst>
                  <a:ext uri="{0D108BD9-81ED-4DB2-BD59-A6C34878D82A}">
                    <a16:rowId xmlns:a16="http://schemas.microsoft.com/office/drawing/2014/main" xmlns="" val="3529787623"/>
                  </a:ext>
                </a:extLst>
              </a:tr>
              <a:tr h="82982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9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Triglycerides (10-19 y)</a:t>
                      </a:r>
                      <a:endParaRPr kumimoji="0" lang="en-US" altLang="en-US" sz="19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&lt;90</a:t>
                      </a:r>
                      <a:r>
                        <a:rPr kumimoji="0" lang="en-US" altLang="en-US" sz="19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(&lt;1.0 mmol)</a:t>
                      </a: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90-129</a:t>
                      </a:r>
                      <a:r>
                        <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(1.0-1.5 mmol)</a:t>
                      </a: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≥130</a:t>
                      </a:r>
                      <a:r>
                        <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(≥1.4 mmol)</a:t>
                      </a: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extLst>
                  <a:ext uri="{0D108BD9-81ED-4DB2-BD59-A6C34878D82A}">
                    <a16:rowId xmlns:a16="http://schemas.microsoft.com/office/drawing/2014/main" xmlns="" val="2202035755"/>
                  </a:ext>
                </a:extLst>
              </a:tr>
              <a:tr h="482056">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HDL-C</a:t>
                      </a:r>
                      <a:endPar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&gt;45</a:t>
                      </a:r>
                      <a:r>
                        <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(&gt;1.2 mmol)</a:t>
                      </a: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40-45</a:t>
                      </a:r>
                      <a:r>
                        <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(1.0-1.2 mmol)</a:t>
                      </a: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&lt;40</a:t>
                      </a:r>
                      <a:r>
                        <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(&lt;1.0 mmol)</a:t>
                      </a: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extLst>
                  <a:ext uri="{0D108BD9-81ED-4DB2-BD59-A6C34878D82A}">
                    <a16:rowId xmlns:a16="http://schemas.microsoft.com/office/drawing/2014/main" xmlns="" val="3033460305"/>
                  </a:ext>
                </a:extLst>
              </a:tr>
              <a:tr h="82982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LDL-C</a:t>
                      </a:r>
                      <a:endPar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&lt;110</a:t>
                      </a:r>
                      <a:r>
                        <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(&lt;2.8 mmol)</a:t>
                      </a: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110-129</a:t>
                      </a:r>
                      <a:r>
                        <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(2.8-3.3 mmol)</a:t>
                      </a: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≥130</a:t>
                      </a:r>
                      <a:r>
                        <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(≥3.4 mmol)</a:t>
                      </a: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extLst>
                  <a:ext uri="{0D108BD9-81ED-4DB2-BD59-A6C34878D82A}">
                    <a16:rowId xmlns:a16="http://schemas.microsoft.com/office/drawing/2014/main" xmlns="" val="337544732"/>
                  </a:ext>
                </a:extLst>
              </a:tr>
              <a:tr h="82982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Non-HDL-C</a:t>
                      </a:r>
                      <a:endPar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&lt;120</a:t>
                      </a:r>
                      <a:r>
                        <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(&lt;3.1 mmol)</a:t>
                      </a: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120-144</a:t>
                      </a:r>
                      <a:r>
                        <a:rPr kumimoji="0" lang="en-US" altLang="en-US" sz="19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(3.1-3.7 mmol)</a:t>
                      </a: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cs typeface="Geneva" charset="0"/>
                        </a:defRPr>
                      </a:lvl1pPr>
                      <a:lvl2pPr marL="742950" indent="-285750">
                        <a:spcBef>
                          <a:spcPct val="20000"/>
                        </a:spcBef>
                        <a:defRPr sz="2400">
                          <a:solidFill>
                            <a:schemeClr val="tx1"/>
                          </a:solidFill>
                          <a:latin typeface="Arial" panose="020B0604020202020204" pitchFamily="34" charset="0"/>
                          <a:ea typeface="Geneva" charset="0"/>
                          <a:cs typeface="Geneva" charset="0"/>
                        </a:defRPr>
                      </a:lvl2pPr>
                      <a:lvl3pPr marL="1143000" indent="-228600">
                        <a:spcBef>
                          <a:spcPct val="20000"/>
                        </a:spcBef>
                        <a:defRPr sz="2000">
                          <a:solidFill>
                            <a:schemeClr val="tx1"/>
                          </a:solidFill>
                          <a:latin typeface="Arial" panose="020B0604020202020204" pitchFamily="34" charset="0"/>
                          <a:ea typeface="Geneva" charset="0"/>
                          <a:cs typeface="Geneva" charset="0"/>
                        </a:defRPr>
                      </a:lvl3pPr>
                      <a:lvl4pPr marL="1600200" indent="-228600">
                        <a:spcBef>
                          <a:spcPct val="20000"/>
                        </a:spcBef>
                        <a:defRPr>
                          <a:solidFill>
                            <a:schemeClr val="tx1"/>
                          </a:solidFill>
                          <a:latin typeface="Arial" panose="020B0604020202020204" pitchFamily="34" charset="0"/>
                          <a:ea typeface="Geneva" charset="0"/>
                          <a:cs typeface="Geneva" charset="0"/>
                        </a:defRPr>
                      </a:lvl4pPr>
                      <a:lvl5pPr marL="2057400" indent="-228600">
                        <a:spcBef>
                          <a:spcPct val="20000"/>
                        </a:spcBef>
                        <a:defRPr>
                          <a:solidFill>
                            <a:schemeClr val="tx1"/>
                          </a:solidFill>
                          <a:latin typeface="Arial" panose="020B0604020202020204" pitchFamily="34" charset="0"/>
                          <a:ea typeface="Geneva" charset="0"/>
                          <a:cs typeface="Geneva"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Geneva" charset="0"/>
                          <a:cs typeface="Genev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≥145</a:t>
                      </a:r>
                      <a:r>
                        <a:rPr kumimoji="0" lang="en-US" altLang="en-US" sz="19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(≥3.7 mmol)</a:t>
                      </a:r>
                    </a:p>
                  </a:txBody>
                  <a:tcPr marL="50800" marR="50800" marT="50797" marB="50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DD4E9"/>
                    </a:solidFill>
                  </a:tcPr>
                </a:tc>
                <a:extLst>
                  <a:ext uri="{0D108BD9-81ED-4DB2-BD59-A6C34878D82A}">
                    <a16:rowId xmlns:a16="http://schemas.microsoft.com/office/drawing/2014/main" xmlns="" val="3851520853"/>
                  </a:ext>
                </a:extLst>
              </a:tr>
            </a:tbl>
          </a:graphicData>
        </a:graphic>
      </p:graphicFrame>
    </p:spTree>
    <p:extLst>
      <p:ext uri="{BB962C8B-B14F-4D97-AF65-F5344CB8AC3E}">
        <p14:creationId xmlns:p14="http://schemas.microsoft.com/office/powerpoint/2010/main" val="14111880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4"/>
                </a:solidFill>
              </a:rPr>
              <a:t>Respiratory system</a:t>
            </a:r>
            <a:br>
              <a:rPr lang="en-US" b="1" dirty="0">
                <a:solidFill>
                  <a:schemeClr val="accent4"/>
                </a:solidFill>
              </a:rPr>
            </a:br>
            <a:endParaRPr lang="ar-KW" dirty="0">
              <a:solidFill>
                <a:schemeClr val="accent4"/>
              </a:solidFill>
            </a:endParaRPr>
          </a:p>
        </p:txBody>
      </p:sp>
      <p:sp>
        <p:nvSpPr>
          <p:cNvPr id="3" name="Content Placeholder 2"/>
          <p:cNvSpPr>
            <a:spLocks noGrp="1"/>
          </p:cNvSpPr>
          <p:nvPr>
            <p:ph idx="1"/>
          </p:nvPr>
        </p:nvSpPr>
        <p:spPr/>
        <p:txBody>
          <a:bodyPr/>
          <a:lstStyle/>
          <a:p>
            <a:pPr marL="0" indent="0" algn="ctr">
              <a:buNone/>
            </a:pPr>
            <a:r>
              <a:rPr lang="en-US" b="1" dirty="0" smtClean="0">
                <a:latin typeface="+mj-lt"/>
              </a:rPr>
              <a:t>1.Asthma (control)</a:t>
            </a:r>
          </a:p>
          <a:p>
            <a:pPr marL="0" indent="0" algn="ctr">
              <a:buNone/>
            </a:pPr>
            <a:r>
              <a:rPr lang="en-US" b="1" dirty="0" smtClean="0">
                <a:latin typeface="+mj-lt"/>
              </a:rPr>
              <a:t>2. COPD </a:t>
            </a:r>
          </a:p>
          <a:p>
            <a:pPr marL="514350" indent="-514350">
              <a:buAutoNum type="arabicPeriod"/>
            </a:pPr>
            <a:endParaRPr lang="en-US" b="1" dirty="0" smtClean="0"/>
          </a:p>
        </p:txBody>
      </p:sp>
    </p:spTree>
    <p:extLst>
      <p:ext uri="{BB962C8B-B14F-4D97-AF65-F5344CB8AC3E}">
        <p14:creationId xmlns:p14="http://schemas.microsoft.com/office/powerpoint/2010/main" val="10073735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sz="3000" b="1" u="sng" dirty="0" smtClean="0"/>
              <a:t>CASE3 :</a:t>
            </a:r>
          </a:p>
          <a:p>
            <a:pPr marL="0" indent="0">
              <a:buNone/>
            </a:pPr>
            <a:r>
              <a:rPr lang="en-US" dirty="0" smtClean="0"/>
              <a:t>40yrs old Indian male came with dyspnea and cough x 2 day</a:t>
            </a:r>
          </a:p>
          <a:p>
            <a:pPr marL="0" indent="0">
              <a:buNone/>
            </a:pPr>
            <a:r>
              <a:rPr lang="en-US" dirty="0" smtClean="0"/>
              <a:t>On examination: wheezy chest.</a:t>
            </a:r>
          </a:p>
          <a:p>
            <a:pPr marL="0" indent="0">
              <a:buNone/>
            </a:pPr>
            <a:r>
              <a:rPr lang="en-US" dirty="0" smtClean="0"/>
              <a:t>Diagnosed  as a acute exacerbation of bronchial asthma ,given treatment </a:t>
            </a:r>
          </a:p>
          <a:p>
            <a:pPr marL="0" indent="0">
              <a:buNone/>
            </a:pPr>
            <a:r>
              <a:rPr lang="en-US" dirty="0" smtClean="0"/>
              <a:t>Came to you the next day : </a:t>
            </a:r>
          </a:p>
          <a:p>
            <a:pPr marL="0" indent="0">
              <a:buNone/>
            </a:pPr>
            <a:r>
              <a:rPr lang="en-US" dirty="0" smtClean="0"/>
              <a:t>- from his file:</a:t>
            </a:r>
          </a:p>
          <a:p>
            <a:pPr marL="0" indent="0">
              <a:buNone/>
            </a:pPr>
            <a:r>
              <a:rPr lang="en-US" dirty="0" smtClean="0"/>
              <a:t> -k\c asthma came several time given flutiform inhaler.</a:t>
            </a:r>
          </a:p>
          <a:p>
            <a:pPr marL="0" indent="0">
              <a:buNone/>
            </a:pPr>
            <a:r>
              <a:rPr lang="en-US" dirty="0" smtClean="0"/>
              <a:t>-Came 3 time during the last 2month with same problem</a:t>
            </a:r>
          </a:p>
          <a:p>
            <a:pPr marL="0" indent="0">
              <a:buNone/>
            </a:pPr>
            <a:r>
              <a:rPr lang="en-US" b="1" dirty="0" smtClean="0"/>
              <a:t>How you mange this case?</a:t>
            </a:r>
          </a:p>
          <a:p>
            <a:pPr marL="0" indent="0">
              <a:buNone/>
            </a:pPr>
            <a:endParaRPr lang="en-US" dirty="0" smtClean="0"/>
          </a:p>
          <a:p>
            <a:endParaRPr lang="en-US" dirty="0"/>
          </a:p>
          <a:p>
            <a:endParaRPr lang="en-US" dirty="0" smtClean="0"/>
          </a:p>
        </p:txBody>
      </p:sp>
      <p:pic>
        <p:nvPicPr>
          <p:cNvPr id="4" name="Picture 3"/>
          <p:cNvPicPr>
            <a:picLocks noChangeAspect="1"/>
          </p:cNvPicPr>
          <p:nvPr/>
        </p:nvPicPr>
        <p:blipFill>
          <a:blip r:embed="rId3"/>
          <a:stretch>
            <a:fillRect/>
          </a:stretch>
        </p:blipFill>
        <p:spPr>
          <a:xfrm>
            <a:off x="9367491" y="0"/>
            <a:ext cx="2824509" cy="2114606"/>
          </a:xfrm>
          <a:prstGeom prst="rect">
            <a:avLst/>
          </a:prstGeom>
        </p:spPr>
      </p:pic>
    </p:spTree>
    <p:extLst>
      <p:ext uri="{BB962C8B-B14F-4D97-AF65-F5344CB8AC3E}">
        <p14:creationId xmlns:p14="http://schemas.microsoft.com/office/powerpoint/2010/main" val="9649817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smtClean="0">
                <a:solidFill>
                  <a:schemeClr val="accent4"/>
                </a:solidFill>
              </a:rPr>
              <a:t>Asthma</a:t>
            </a:r>
            <a:endParaRPr lang="ar-KW" b="1" dirty="0">
              <a:solidFill>
                <a:schemeClr val="accent4"/>
              </a:solidFill>
            </a:endParaRPr>
          </a:p>
        </p:txBody>
      </p:sp>
      <p:sp>
        <p:nvSpPr>
          <p:cNvPr id="3" name="Content Placeholder 2"/>
          <p:cNvSpPr>
            <a:spLocks noGrp="1"/>
          </p:cNvSpPr>
          <p:nvPr>
            <p:ph idx="1"/>
          </p:nvPr>
        </p:nvSpPr>
        <p:spPr/>
        <p:txBody>
          <a:bodyPr>
            <a:normAutofit fontScale="92500" lnSpcReduction="20000"/>
          </a:bodyPr>
          <a:lstStyle/>
          <a:p>
            <a:pPr algn="l" rtl="0"/>
            <a:r>
              <a:rPr lang="en-US" sz="2600" dirty="0" smtClean="0"/>
              <a:t>Similar to any chronic disease follow up should include asking about the </a:t>
            </a:r>
            <a:r>
              <a:rPr lang="en-US" sz="3000" b="1" dirty="0" smtClean="0">
                <a:solidFill>
                  <a:srgbClr val="FF0000"/>
                </a:solidFill>
              </a:rPr>
              <a:t>3 Cs</a:t>
            </a:r>
          </a:p>
          <a:p>
            <a:r>
              <a:rPr lang="en-US" b="1" dirty="0" smtClean="0">
                <a:solidFill>
                  <a:schemeClr val="accent4"/>
                </a:solidFill>
              </a:rPr>
              <a:t> C Compliance </a:t>
            </a:r>
          </a:p>
          <a:p>
            <a:pPr marL="0" indent="0">
              <a:buNone/>
            </a:pPr>
            <a:r>
              <a:rPr lang="en-US" sz="2600" dirty="0" smtClean="0"/>
              <a:t>to prophylactic medication including the inhaler technique, dose, timing, duration, side effects e.g. oral thrush and halitosis</a:t>
            </a:r>
          </a:p>
          <a:p>
            <a:r>
              <a:rPr lang="en-US" b="1" dirty="0" smtClean="0">
                <a:solidFill>
                  <a:srgbClr val="00B050"/>
                </a:solidFill>
              </a:rPr>
              <a:t> </a:t>
            </a:r>
            <a:r>
              <a:rPr lang="en-US" b="1" dirty="0" smtClean="0">
                <a:solidFill>
                  <a:schemeClr val="accent4"/>
                </a:solidFill>
              </a:rPr>
              <a:t>C</a:t>
            </a:r>
            <a:r>
              <a:rPr lang="en-US" b="1" dirty="0" smtClean="0">
                <a:solidFill>
                  <a:srgbClr val="00B050"/>
                </a:solidFill>
              </a:rPr>
              <a:t> </a:t>
            </a:r>
            <a:r>
              <a:rPr lang="en-US" b="1" dirty="0" smtClean="0">
                <a:solidFill>
                  <a:schemeClr val="accent4"/>
                </a:solidFill>
              </a:rPr>
              <a:t>Control</a:t>
            </a:r>
            <a:r>
              <a:rPr lang="en-US" b="1" dirty="0" smtClean="0"/>
              <a:t>- </a:t>
            </a:r>
            <a:r>
              <a:rPr lang="en-US" sz="2600" b="1" dirty="0" smtClean="0">
                <a:solidFill>
                  <a:srgbClr val="FF0000"/>
                </a:solidFill>
              </a:rPr>
              <a:t>assess symptom during the last 4 /week</a:t>
            </a:r>
          </a:p>
          <a:p>
            <a:pPr marL="457200" indent="-457200">
              <a:buFont typeface="+mj-lt"/>
              <a:buAutoNum type="arabicPeriod"/>
            </a:pPr>
            <a:r>
              <a:rPr lang="en-US" sz="2600" dirty="0" smtClean="0"/>
              <a:t>Activity limitation</a:t>
            </a:r>
          </a:p>
          <a:p>
            <a:pPr marL="457200" indent="-457200">
              <a:buFont typeface="+mj-lt"/>
              <a:buAutoNum type="arabicPeriod"/>
            </a:pPr>
            <a:r>
              <a:rPr lang="en-US" sz="2600" dirty="0" smtClean="0"/>
              <a:t>night cough, </a:t>
            </a:r>
          </a:p>
          <a:p>
            <a:pPr marL="457200" indent="-457200">
              <a:buFont typeface="+mj-lt"/>
              <a:buAutoNum type="arabicPeriod"/>
            </a:pPr>
            <a:r>
              <a:rPr lang="en-US" sz="2600" dirty="0" smtClean="0"/>
              <a:t>exercise induced cough,</a:t>
            </a:r>
          </a:p>
          <a:p>
            <a:pPr marL="457200" indent="-457200">
              <a:buFont typeface="+mj-lt"/>
              <a:buAutoNum type="arabicPeriod"/>
            </a:pPr>
            <a:r>
              <a:rPr lang="en-US" sz="2600" dirty="0" smtClean="0"/>
              <a:t> need for reliever medications within a week,</a:t>
            </a:r>
          </a:p>
          <a:p>
            <a:pPr marL="457200" indent="-457200">
              <a:buFont typeface="+mj-lt"/>
              <a:buAutoNum type="arabicPeriod"/>
            </a:pPr>
            <a:r>
              <a:rPr lang="en-US" sz="2600" dirty="0" smtClean="0"/>
              <a:t> need for oral or iv steroids, </a:t>
            </a:r>
          </a:p>
          <a:p>
            <a:pPr marL="457200" indent="-457200">
              <a:buFont typeface="+mj-lt"/>
              <a:buAutoNum type="arabicPeriod"/>
            </a:pPr>
            <a:r>
              <a:rPr lang="en-US" sz="2600" dirty="0" smtClean="0"/>
              <a:t>modifiable risk factor(GERD, rhinitis, chronic rhinosinusitis, obesity and anxiety</a:t>
            </a:r>
            <a:r>
              <a:rPr lang="en-US" sz="2400" dirty="0" smtClean="0"/>
              <a:t>)</a:t>
            </a:r>
          </a:p>
        </p:txBody>
      </p:sp>
    </p:spTree>
    <p:extLst>
      <p:ext uri="{BB962C8B-B14F-4D97-AF65-F5344CB8AC3E}">
        <p14:creationId xmlns:p14="http://schemas.microsoft.com/office/powerpoint/2010/main" val="858771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sz="3500" b="1" dirty="0" smtClean="0">
                <a:solidFill>
                  <a:schemeClr val="accent1"/>
                </a:solidFill>
                <a:sym typeface="Wingdings" pitchFamily="2" charset="2"/>
              </a:rPr>
              <a:t>P </a:t>
            </a:r>
            <a:r>
              <a:rPr lang="en-US" sz="3000" b="1" dirty="0" smtClean="0">
                <a:solidFill>
                  <a:srgbClr val="FF0000"/>
                </a:solidFill>
                <a:sym typeface="Wingdings" pitchFamily="2" charset="2"/>
              </a:rPr>
              <a:t>prescription</a:t>
            </a:r>
            <a:r>
              <a:rPr lang="en-US" b="1" dirty="0" smtClean="0">
                <a:solidFill>
                  <a:srgbClr val="FF0000"/>
                </a:solidFill>
                <a:sym typeface="Wingdings" pitchFamily="2" charset="2"/>
              </a:rPr>
              <a:t>- </a:t>
            </a:r>
            <a:r>
              <a:rPr lang="en-US" b="1" u="sng" dirty="0" smtClean="0">
                <a:solidFill>
                  <a:srgbClr val="FF0000"/>
                </a:solidFill>
                <a:sym typeface="Wingdings" pitchFamily="2" charset="2"/>
              </a:rPr>
              <a:t>undiagnosed dyspepsia:</a:t>
            </a:r>
          </a:p>
          <a:p>
            <a:pPr>
              <a:buFontTx/>
              <a:buChar char="-"/>
            </a:pPr>
            <a:r>
              <a:rPr lang="en-US" sz="2600" dirty="0" smtClean="0">
                <a:sym typeface="Wingdings" pitchFamily="2" charset="2"/>
              </a:rPr>
              <a:t>Trail of full dose PPI for 1 month( omeprazole 20mg od)  OR test and treat approach for H.pylori</a:t>
            </a:r>
          </a:p>
          <a:p>
            <a:pPr>
              <a:buFontTx/>
              <a:buChar char="-"/>
            </a:pPr>
            <a:r>
              <a:rPr lang="en-US" sz="2600" dirty="0">
                <a:sym typeface="Wingdings" pitchFamily="2" charset="2"/>
              </a:rPr>
              <a:t>if no response  test (urea breath test, stool antigen test, serology</a:t>
            </a:r>
            <a:r>
              <a:rPr lang="en-US" sz="2600" b="1" dirty="0" smtClean="0">
                <a:sym typeface="Wingdings" pitchFamily="2" charset="2"/>
              </a:rPr>
              <a:t>)</a:t>
            </a:r>
          </a:p>
          <a:p>
            <a:pPr marL="0" indent="0">
              <a:buNone/>
            </a:pPr>
            <a:r>
              <a:rPr lang="en-US" sz="2200" b="1" dirty="0" smtClean="0">
                <a:solidFill>
                  <a:schemeClr val="accent4"/>
                </a:solidFill>
                <a:sym typeface="Wingdings" pitchFamily="2" charset="2"/>
              </a:rPr>
              <a:t>Before </a:t>
            </a:r>
            <a:r>
              <a:rPr lang="en-US" sz="2200" b="1" dirty="0">
                <a:solidFill>
                  <a:schemeClr val="accent4"/>
                </a:solidFill>
                <a:sym typeface="Wingdings" pitchFamily="2" charset="2"/>
              </a:rPr>
              <a:t>the test: stop antimicrobial 4 weeks prior and PPI or H2 receptor antagonist 2 weeks prior</a:t>
            </a:r>
            <a:r>
              <a:rPr lang="en-US" sz="2200" b="1" dirty="0" smtClean="0">
                <a:solidFill>
                  <a:schemeClr val="accent4"/>
                </a:solidFill>
                <a:sym typeface="Wingdings" pitchFamily="2" charset="2"/>
              </a:rPr>
              <a:t>.</a:t>
            </a:r>
            <a:endParaRPr lang="en-US" sz="2200" b="1" dirty="0">
              <a:solidFill>
                <a:schemeClr val="accent4"/>
              </a:solidFill>
              <a:sym typeface="Wingdings" pitchFamily="2" charset="2"/>
            </a:endParaRPr>
          </a:p>
          <a:p>
            <a:pPr marL="0" indent="0">
              <a:buNone/>
            </a:pPr>
            <a:r>
              <a:rPr lang="en-US" b="1" u="sng" dirty="0" smtClean="0">
                <a:solidFill>
                  <a:schemeClr val="accent4"/>
                </a:solidFill>
                <a:sym typeface="Wingdings" pitchFamily="2" charset="2"/>
              </a:rPr>
              <a:t>H</a:t>
            </a:r>
            <a:r>
              <a:rPr lang="en-US" b="1" u="sng" dirty="0">
                <a:solidFill>
                  <a:schemeClr val="accent4"/>
                </a:solidFill>
                <a:sym typeface="Wingdings" pitchFamily="2" charset="2"/>
              </a:rPr>
              <a:t>. Pylori eradication:</a:t>
            </a:r>
          </a:p>
          <a:p>
            <a:pPr marL="514350" indent="-514350">
              <a:buAutoNum type="arabicPeriod"/>
            </a:pPr>
            <a:r>
              <a:rPr lang="en-US" sz="2600" dirty="0">
                <a:solidFill>
                  <a:schemeClr val="accent4"/>
                </a:solidFill>
                <a:sym typeface="Wingdings" pitchFamily="2" charset="2"/>
              </a:rPr>
              <a:t>Omeprazole 20mg </a:t>
            </a:r>
            <a:r>
              <a:rPr lang="en-US" sz="2600" dirty="0" smtClean="0">
                <a:solidFill>
                  <a:schemeClr val="accent4"/>
                </a:solidFill>
                <a:sym typeface="Wingdings" pitchFamily="2" charset="2"/>
              </a:rPr>
              <a:t>bid </a:t>
            </a:r>
            <a:r>
              <a:rPr lang="en-US" sz="2600" dirty="0">
                <a:solidFill>
                  <a:schemeClr val="accent4"/>
                </a:solidFill>
                <a:sym typeface="Wingdings" pitchFamily="2" charset="2"/>
              </a:rPr>
              <a:t>+ amoxicillin 1g </a:t>
            </a:r>
            <a:r>
              <a:rPr lang="en-US" sz="2600" dirty="0" smtClean="0">
                <a:solidFill>
                  <a:schemeClr val="accent4"/>
                </a:solidFill>
                <a:sym typeface="Wingdings" pitchFamily="2" charset="2"/>
              </a:rPr>
              <a:t>bid </a:t>
            </a:r>
            <a:r>
              <a:rPr lang="en-US" sz="2600" dirty="0">
                <a:solidFill>
                  <a:schemeClr val="accent4"/>
                </a:solidFill>
                <a:sym typeface="Wingdings" pitchFamily="2" charset="2"/>
              </a:rPr>
              <a:t>+ clarithromycin 500mg </a:t>
            </a:r>
            <a:r>
              <a:rPr lang="en-US" sz="2600" dirty="0" smtClean="0">
                <a:solidFill>
                  <a:schemeClr val="accent4"/>
                </a:solidFill>
                <a:sym typeface="Wingdings" pitchFamily="2" charset="2"/>
              </a:rPr>
              <a:t>bid </a:t>
            </a:r>
            <a:r>
              <a:rPr lang="en-US" sz="2600" dirty="0">
                <a:solidFill>
                  <a:schemeClr val="accent4"/>
                </a:solidFill>
                <a:sym typeface="Wingdings" pitchFamily="2" charset="2"/>
              </a:rPr>
              <a:t>for 10 days.</a:t>
            </a:r>
          </a:p>
          <a:p>
            <a:pPr marL="514350" indent="-514350">
              <a:buAutoNum type="arabicPeriod"/>
            </a:pPr>
            <a:r>
              <a:rPr lang="en-US" sz="2600" dirty="0">
                <a:solidFill>
                  <a:schemeClr val="accent4"/>
                </a:solidFill>
                <a:sym typeface="Wingdings" pitchFamily="2" charset="2"/>
              </a:rPr>
              <a:t>Omeprazole 20mg </a:t>
            </a:r>
            <a:r>
              <a:rPr lang="en-US" sz="2600" dirty="0" smtClean="0">
                <a:solidFill>
                  <a:schemeClr val="accent4"/>
                </a:solidFill>
                <a:sym typeface="Wingdings" pitchFamily="2" charset="2"/>
              </a:rPr>
              <a:t>bid </a:t>
            </a:r>
            <a:r>
              <a:rPr lang="en-US" sz="2600" dirty="0">
                <a:solidFill>
                  <a:schemeClr val="accent4"/>
                </a:solidFill>
                <a:sym typeface="Wingdings" pitchFamily="2" charset="2"/>
              </a:rPr>
              <a:t>+ metronidazole 400mg </a:t>
            </a:r>
            <a:r>
              <a:rPr lang="en-US" sz="2600" dirty="0" smtClean="0">
                <a:solidFill>
                  <a:schemeClr val="accent4"/>
                </a:solidFill>
                <a:sym typeface="Wingdings" pitchFamily="2" charset="2"/>
              </a:rPr>
              <a:t>bid </a:t>
            </a:r>
            <a:r>
              <a:rPr lang="en-US" sz="2600" dirty="0">
                <a:solidFill>
                  <a:schemeClr val="accent4"/>
                </a:solidFill>
                <a:sym typeface="Wingdings" pitchFamily="2" charset="2"/>
              </a:rPr>
              <a:t>+ clarithromycin 250mg </a:t>
            </a:r>
            <a:r>
              <a:rPr lang="en-US" sz="2600" dirty="0" err="1">
                <a:solidFill>
                  <a:schemeClr val="accent4"/>
                </a:solidFill>
                <a:sym typeface="Wingdings" pitchFamily="2" charset="2"/>
              </a:rPr>
              <a:t>bd</a:t>
            </a:r>
            <a:r>
              <a:rPr lang="en-US" sz="2600" dirty="0">
                <a:solidFill>
                  <a:schemeClr val="accent4"/>
                </a:solidFill>
                <a:sym typeface="Wingdings" pitchFamily="2" charset="2"/>
              </a:rPr>
              <a:t> for 10 days </a:t>
            </a:r>
            <a:endParaRPr lang="ar-KW" sz="2600" dirty="0">
              <a:solidFill>
                <a:schemeClr val="accent4"/>
              </a:solidFill>
            </a:endParaRPr>
          </a:p>
          <a:p>
            <a:endParaRPr lang="en-US" b="1" dirty="0" smtClean="0">
              <a:sym typeface="Wingdings" pitchFamily="2" charset="2"/>
            </a:endParaRPr>
          </a:p>
        </p:txBody>
      </p:sp>
    </p:spTree>
    <p:extLst>
      <p:ext uri="{BB962C8B-B14F-4D97-AF65-F5344CB8AC3E}">
        <p14:creationId xmlns:p14="http://schemas.microsoft.com/office/powerpoint/2010/main" val="11116814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chemeClr val="accent4"/>
                </a:solidFill>
              </a:rPr>
              <a:t> C C</a:t>
            </a:r>
            <a:r>
              <a:rPr lang="en-US" b="1" dirty="0" smtClean="0"/>
              <a:t>omplication</a:t>
            </a:r>
          </a:p>
          <a:p>
            <a:pPr marL="0" indent="0">
              <a:buNone/>
            </a:pPr>
            <a:r>
              <a:rPr lang="en-US" sz="2400" dirty="0" smtClean="0"/>
              <a:t>hospital </a:t>
            </a:r>
            <a:r>
              <a:rPr lang="en-US" sz="2400" dirty="0"/>
              <a:t>or ICU </a:t>
            </a:r>
            <a:r>
              <a:rPr lang="en-US" sz="2400" dirty="0" smtClean="0"/>
              <a:t>admission</a:t>
            </a:r>
            <a:endParaRPr lang="en-US" sz="2400" dirty="0"/>
          </a:p>
          <a:p>
            <a:endParaRPr lang="en-US" dirty="0"/>
          </a:p>
        </p:txBody>
      </p:sp>
    </p:spTree>
    <p:extLst>
      <p:ext uri="{BB962C8B-B14F-4D97-AF65-F5344CB8AC3E}">
        <p14:creationId xmlns:p14="http://schemas.microsoft.com/office/powerpoint/2010/main" val="750773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solidFill>
                  <a:schemeClr val="accent4"/>
                </a:solidFill>
              </a:rPr>
              <a:t>If uncontrolled asthma</a:t>
            </a:r>
            <a:r>
              <a:rPr lang="en-US" b="1" dirty="0"/>
              <a:t>, </a:t>
            </a:r>
            <a:r>
              <a:rPr lang="en-US" dirty="0"/>
              <a:t>try to look for the cause</a:t>
            </a:r>
          </a:p>
          <a:p>
            <a:pPr>
              <a:buFontTx/>
              <a:buChar char="-"/>
            </a:pPr>
            <a:r>
              <a:rPr lang="en-US" dirty="0">
                <a:solidFill>
                  <a:srgbClr val="FF0000"/>
                </a:solidFill>
              </a:rPr>
              <a:t>Wrong inhaler technique</a:t>
            </a:r>
          </a:p>
          <a:p>
            <a:pPr>
              <a:buFontTx/>
              <a:buChar char="-"/>
            </a:pPr>
            <a:r>
              <a:rPr lang="en-US" dirty="0">
                <a:solidFill>
                  <a:srgbClr val="FF0000"/>
                </a:solidFill>
              </a:rPr>
              <a:t>Incompliance</a:t>
            </a:r>
          </a:p>
          <a:p>
            <a:pPr>
              <a:buFontTx/>
              <a:buChar char="-"/>
            </a:pPr>
            <a:r>
              <a:rPr lang="en-US" dirty="0">
                <a:solidFill>
                  <a:srgbClr val="FF0000"/>
                </a:solidFill>
              </a:rPr>
              <a:t>Smoking</a:t>
            </a:r>
          </a:p>
          <a:p>
            <a:pPr>
              <a:buFontTx/>
              <a:buChar char="-"/>
            </a:pPr>
            <a:r>
              <a:rPr lang="en-US" dirty="0">
                <a:solidFill>
                  <a:srgbClr val="FF0000"/>
                </a:solidFill>
              </a:rPr>
              <a:t>Beta-blockers</a:t>
            </a:r>
          </a:p>
          <a:p>
            <a:pPr>
              <a:buFontTx/>
              <a:buChar char="-"/>
            </a:pPr>
            <a:r>
              <a:rPr lang="en-US" dirty="0">
                <a:solidFill>
                  <a:srgbClr val="FF0000"/>
                </a:solidFill>
              </a:rPr>
              <a:t>NSAIDs</a:t>
            </a:r>
          </a:p>
          <a:p>
            <a:pPr>
              <a:buFontTx/>
              <a:buChar char="-"/>
            </a:pPr>
            <a:r>
              <a:rPr lang="en-US" dirty="0">
                <a:solidFill>
                  <a:srgbClr val="FF0000"/>
                </a:solidFill>
              </a:rPr>
              <a:t>Allergen exposure</a:t>
            </a:r>
          </a:p>
          <a:p>
            <a:pPr>
              <a:buFontTx/>
              <a:buChar char="-"/>
            </a:pPr>
            <a:r>
              <a:rPr lang="en-US" dirty="0">
                <a:solidFill>
                  <a:srgbClr val="FF0000"/>
                </a:solidFill>
              </a:rPr>
              <a:t>Comorbidity (rhinitis, obesity, GERD, depression/anxiety).  </a:t>
            </a:r>
          </a:p>
          <a:p>
            <a:pPr>
              <a:buFontTx/>
              <a:buChar char="-"/>
            </a:pPr>
            <a:endParaRPr lang="en-US" dirty="0"/>
          </a:p>
          <a:p>
            <a:endParaRPr lang="en-US" dirty="0"/>
          </a:p>
        </p:txBody>
      </p:sp>
    </p:spTree>
    <p:extLst>
      <p:ext uri="{BB962C8B-B14F-4D97-AF65-F5344CB8AC3E}">
        <p14:creationId xmlns:p14="http://schemas.microsoft.com/office/powerpoint/2010/main" val="6570310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a:p>
        </p:txBody>
      </p:sp>
      <p:sp>
        <p:nvSpPr>
          <p:cNvPr id="3" name="Content Placeholder 2"/>
          <p:cNvSpPr>
            <a:spLocks noGrp="1"/>
          </p:cNvSpPr>
          <p:nvPr>
            <p:ph idx="1"/>
          </p:nvPr>
        </p:nvSpPr>
        <p:spPr/>
        <p:txBody>
          <a:bodyPr>
            <a:normAutofit fontScale="92500" lnSpcReduction="20000"/>
          </a:bodyPr>
          <a:lstStyle/>
          <a:p>
            <a:pPr algn="l" rtl="0"/>
            <a:r>
              <a:rPr lang="en-US" sz="3000" b="1" u="sng" dirty="0" smtClean="0">
                <a:solidFill>
                  <a:srgbClr val="FF0000"/>
                </a:solidFill>
              </a:rPr>
              <a:t>Management :</a:t>
            </a:r>
          </a:p>
          <a:p>
            <a:r>
              <a:rPr lang="en-US" sz="3500" b="1" dirty="0" smtClean="0">
                <a:solidFill>
                  <a:srgbClr val="FF0000"/>
                </a:solidFill>
              </a:rPr>
              <a:t>R</a:t>
            </a:r>
            <a:r>
              <a:rPr lang="en-US" b="1" dirty="0" smtClean="0">
                <a:solidFill>
                  <a:srgbClr val="FF0000"/>
                </a:solidFill>
              </a:rPr>
              <a:t> </a:t>
            </a:r>
            <a:r>
              <a:rPr lang="en-US" sz="3000" dirty="0" smtClean="0">
                <a:solidFill>
                  <a:srgbClr val="FF0000"/>
                </a:solidFill>
              </a:rPr>
              <a:t>reassurance</a:t>
            </a:r>
          </a:p>
          <a:p>
            <a:r>
              <a:rPr lang="en-US" sz="3500" b="1" dirty="0" smtClean="0">
                <a:solidFill>
                  <a:srgbClr val="FF0000"/>
                </a:solidFill>
              </a:rPr>
              <a:t>A</a:t>
            </a:r>
            <a:r>
              <a:rPr lang="en-US" b="1" dirty="0" smtClean="0">
                <a:solidFill>
                  <a:srgbClr val="FF0000"/>
                </a:solidFill>
              </a:rPr>
              <a:t> </a:t>
            </a:r>
            <a:r>
              <a:rPr lang="en-US" sz="3000" dirty="0" smtClean="0">
                <a:solidFill>
                  <a:srgbClr val="FF0000"/>
                </a:solidFill>
              </a:rPr>
              <a:t>advice</a:t>
            </a:r>
          </a:p>
          <a:p>
            <a:pPr marL="0" indent="0">
              <a:buNone/>
            </a:pPr>
            <a:r>
              <a:rPr lang="en-US" b="1" dirty="0" smtClean="0"/>
              <a:t> - </a:t>
            </a:r>
            <a:r>
              <a:rPr lang="en-US" dirty="0" smtClean="0"/>
              <a:t>stop smoking and avoid passive smoking </a:t>
            </a:r>
          </a:p>
          <a:p>
            <a:pPr marL="0" indent="0">
              <a:buNone/>
            </a:pPr>
            <a:r>
              <a:rPr lang="en-US" dirty="0" smtClean="0"/>
              <a:t>-inhalation technique and compliance, exercise, avoidance of allergens.</a:t>
            </a:r>
          </a:p>
          <a:p>
            <a:r>
              <a:rPr lang="en-US" sz="3500" b="1" dirty="0" smtClean="0">
                <a:solidFill>
                  <a:srgbClr val="FF0000"/>
                </a:solidFill>
              </a:rPr>
              <a:t>P </a:t>
            </a:r>
            <a:r>
              <a:rPr lang="en-US" sz="3000" dirty="0" smtClean="0">
                <a:solidFill>
                  <a:srgbClr val="FF0000"/>
                </a:solidFill>
              </a:rPr>
              <a:t>prescription</a:t>
            </a:r>
          </a:p>
          <a:p>
            <a:pPr marL="0" indent="0">
              <a:buNone/>
            </a:pPr>
            <a:r>
              <a:rPr lang="en-US" dirty="0" smtClean="0"/>
              <a:t>-step up or step down depending on the case (shared decision</a:t>
            </a:r>
            <a:r>
              <a:rPr lang="en-US" b="1" dirty="0" smtClean="0"/>
              <a:t>).</a:t>
            </a:r>
          </a:p>
          <a:p>
            <a:r>
              <a:rPr lang="en-US" sz="3500" b="1" dirty="0" smtClean="0">
                <a:solidFill>
                  <a:srgbClr val="FF0000"/>
                </a:solidFill>
              </a:rPr>
              <a:t>R</a:t>
            </a:r>
            <a:r>
              <a:rPr lang="en-US" b="1" dirty="0" smtClean="0">
                <a:solidFill>
                  <a:srgbClr val="FF0000"/>
                </a:solidFill>
              </a:rPr>
              <a:t> </a:t>
            </a:r>
            <a:r>
              <a:rPr lang="en-US" sz="3000" dirty="0" smtClean="0">
                <a:solidFill>
                  <a:srgbClr val="FF0000"/>
                </a:solidFill>
              </a:rPr>
              <a:t>referral</a:t>
            </a:r>
          </a:p>
          <a:p>
            <a:pPr marL="0" indent="0">
              <a:buNone/>
            </a:pPr>
            <a:r>
              <a:rPr lang="en-US" dirty="0" smtClean="0"/>
              <a:t>refer to specialist, if asthma still uncontrolled after 3-6 m on step 4 treatment.</a:t>
            </a:r>
          </a:p>
        </p:txBody>
      </p:sp>
    </p:spTree>
    <p:extLst>
      <p:ext uri="{BB962C8B-B14F-4D97-AF65-F5344CB8AC3E}">
        <p14:creationId xmlns:p14="http://schemas.microsoft.com/office/powerpoint/2010/main" val="8389785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19462" cy="6857999"/>
          </a:xfrm>
        </p:spPr>
      </p:pic>
    </p:spTree>
    <p:extLst>
      <p:ext uri="{BB962C8B-B14F-4D97-AF65-F5344CB8AC3E}">
        <p14:creationId xmlns:p14="http://schemas.microsoft.com/office/powerpoint/2010/main" val="12286596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NOVO\Desktop\20160823_20072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1819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I </a:t>
            </a:r>
            <a:r>
              <a:rPr lang="en-US" dirty="0">
                <a:solidFill>
                  <a:srgbClr val="FF0000"/>
                </a:solidFill>
              </a:rPr>
              <a:t>investigation</a:t>
            </a:r>
          </a:p>
          <a:p>
            <a:pPr marL="0" indent="0">
              <a:buNone/>
            </a:pPr>
            <a:r>
              <a:rPr lang="en-US" sz="2400" dirty="0"/>
              <a:t>CXR</a:t>
            </a:r>
            <a:r>
              <a:rPr lang="en-US" sz="2400" dirty="0" smtClean="0"/>
              <a:t>, peak </a:t>
            </a:r>
            <a:r>
              <a:rPr lang="en-US" sz="2400" dirty="0"/>
              <a:t>flow with reversibility with b agonist </a:t>
            </a:r>
            <a:r>
              <a:rPr lang="en-US" sz="2400" dirty="0" smtClean="0"/>
              <a:t>,spirometry and CBC  </a:t>
            </a:r>
            <a:endParaRPr lang="en-US" sz="2400" dirty="0"/>
          </a:p>
          <a:p>
            <a:r>
              <a:rPr lang="en-US" sz="3200" b="1" dirty="0">
                <a:solidFill>
                  <a:srgbClr val="FF0000"/>
                </a:solidFill>
              </a:rPr>
              <a:t>O</a:t>
            </a:r>
            <a:r>
              <a:rPr lang="en-US" sz="2400" dirty="0">
                <a:solidFill>
                  <a:srgbClr val="FF0000"/>
                </a:solidFill>
              </a:rPr>
              <a:t> observation</a:t>
            </a:r>
          </a:p>
          <a:p>
            <a:pPr marL="0" indent="0">
              <a:buNone/>
            </a:pPr>
            <a:r>
              <a:rPr lang="en-US" sz="2400" dirty="0"/>
              <a:t>follow up after step up or down after 3 months, and give safety net.</a:t>
            </a:r>
          </a:p>
          <a:p>
            <a:r>
              <a:rPr lang="en-US" sz="3200" b="1" dirty="0" smtClean="0">
                <a:solidFill>
                  <a:srgbClr val="FF0000"/>
                </a:solidFill>
              </a:rPr>
              <a:t>P </a:t>
            </a:r>
            <a:r>
              <a:rPr lang="en-US" dirty="0" smtClean="0">
                <a:solidFill>
                  <a:srgbClr val="FF0000"/>
                </a:solidFill>
              </a:rPr>
              <a:t>prevention</a:t>
            </a:r>
            <a:endParaRPr lang="en-US" dirty="0">
              <a:solidFill>
                <a:srgbClr val="FF0000"/>
              </a:solidFill>
            </a:endParaRPr>
          </a:p>
          <a:p>
            <a:pPr marL="0" indent="0">
              <a:buNone/>
            </a:pPr>
            <a:r>
              <a:rPr lang="en-US" sz="2400" dirty="0" smtClean="0">
                <a:sym typeface="Wingdings" pitchFamily="2" charset="2"/>
              </a:rPr>
              <a:t>yearly </a:t>
            </a:r>
            <a:r>
              <a:rPr lang="en-US" sz="2400" dirty="0">
                <a:sym typeface="Wingdings" pitchFamily="2" charset="2"/>
              </a:rPr>
              <a:t>influenza vaccine, and every 5 years pneumococcal vaccine</a:t>
            </a:r>
            <a:r>
              <a:rPr lang="en-US" b="1" dirty="0">
                <a:sym typeface="Wingdings" pitchFamily="2" charset="2"/>
              </a:rPr>
              <a:t>.</a:t>
            </a:r>
            <a:r>
              <a:rPr lang="en-US" b="1" dirty="0"/>
              <a:t> </a:t>
            </a:r>
          </a:p>
          <a:p>
            <a:endParaRPr lang="en-US" dirty="0"/>
          </a:p>
        </p:txBody>
      </p:sp>
    </p:spTree>
    <p:extLst>
      <p:ext uri="{BB962C8B-B14F-4D97-AF65-F5344CB8AC3E}">
        <p14:creationId xmlns:p14="http://schemas.microsoft.com/office/powerpoint/2010/main" val="17092502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Sleep apnea</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u="sng" dirty="0" smtClean="0">
                <a:solidFill>
                  <a:srgbClr val="FF0000"/>
                </a:solidFill>
              </a:rPr>
              <a:t>Management:</a:t>
            </a:r>
          </a:p>
          <a:p>
            <a:pPr>
              <a:lnSpc>
                <a:spcPct val="100000"/>
              </a:lnSpc>
              <a:spcBef>
                <a:spcPts val="0"/>
              </a:spcBef>
              <a:defRPr/>
            </a:pPr>
            <a:r>
              <a:rPr lang="en-US" dirty="0">
                <a:solidFill>
                  <a:srgbClr val="FF0000"/>
                </a:solidFill>
              </a:rPr>
              <a:t> </a:t>
            </a:r>
            <a:r>
              <a:rPr lang="en-US" sz="3200" b="1" dirty="0" smtClean="0">
                <a:solidFill>
                  <a:srgbClr val="FF0000"/>
                </a:solidFill>
              </a:rPr>
              <a:t>R </a:t>
            </a:r>
            <a:r>
              <a:rPr lang="en-US" dirty="0" smtClean="0">
                <a:solidFill>
                  <a:srgbClr val="FF0000"/>
                </a:solidFill>
              </a:rPr>
              <a:t>reassurance:</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Explain the condition sleep apnea is condition whereby you have brief spell where your breathing stop when you are sleeping</a:t>
            </a:r>
          </a:p>
          <a:p>
            <a:pPr>
              <a:lnSpc>
                <a:spcPct val="100000"/>
              </a:lnSpc>
              <a:spcBef>
                <a:spcPts val="0"/>
              </a:spcBef>
              <a:defRPr/>
            </a:pPr>
            <a:r>
              <a:rPr lang="en-US" sz="3200" b="1" dirty="0" smtClean="0">
                <a:solidFill>
                  <a:srgbClr val="FF0000"/>
                </a:solidFill>
              </a:rPr>
              <a:t>A</a:t>
            </a:r>
            <a:r>
              <a:rPr lang="en-US" sz="2400" dirty="0" smtClean="0">
                <a:solidFill>
                  <a:srgbClr val="FF0000"/>
                </a:solidFill>
              </a:rPr>
              <a:t> </a:t>
            </a:r>
            <a:r>
              <a:rPr lang="en-US" dirty="0" smtClean="0">
                <a:solidFill>
                  <a:srgbClr val="FF0000"/>
                </a:solidFill>
              </a:rPr>
              <a:t>advice</a:t>
            </a:r>
          </a:p>
          <a:p>
            <a:pPr marL="514350" indent="-514350">
              <a:lnSpc>
                <a:spcPct val="100000"/>
              </a:lnSpc>
              <a:spcBef>
                <a:spcPts val="0"/>
              </a:spcBef>
              <a:buFont typeface="+mj-lt"/>
              <a:buAutoNum type="arabicPeriod"/>
              <a:defRPr/>
            </a:pPr>
            <a:r>
              <a:rPr lang="en-US" sz="2400" dirty="0" smtClean="0"/>
              <a:t>loose weight ,stop smoking ,cut alcohol, avoid or cut down caffeine</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        and sleep position (1 thick or 2 thin pillows)</a:t>
            </a:r>
          </a:p>
          <a:p>
            <a:pPr marL="0" marR="0" lvl="0" indent="0" defTabSz="914400" eaLnBrk="1" fontAlgn="auto" latinLnBrk="0" hangingPunct="1">
              <a:lnSpc>
                <a:spcPct val="100000"/>
              </a:lnSpc>
              <a:spcBef>
                <a:spcPts val="0"/>
              </a:spcBef>
              <a:spcAft>
                <a:spcPts val="0"/>
              </a:spcAft>
              <a:buClrTx/>
              <a:buSzTx/>
              <a:buNone/>
              <a:tabLst/>
              <a:defRPr/>
            </a:pPr>
            <a:r>
              <a:rPr lang="en-US" sz="2400" dirty="0" smtClean="0"/>
              <a:t>2.     Ear plug for partner and avoid sedation </a:t>
            </a:r>
          </a:p>
          <a:p>
            <a:pPr marL="0" marR="0" lvl="0" indent="0" defTabSz="914400" eaLnBrk="1" fontAlgn="auto" latinLnBrk="0" hangingPunct="1">
              <a:lnSpc>
                <a:spcPct val="100000"/>
              </a:lnSpc>
              <a:spcBef>
                <a:spcPts val="0"/>
              </a:spcBef>
              <a:spcAft>
                <a:spcPts val="0"/>
              </a:spcAft>
              <a:buClrTx/>
              <a:buSzTx/>
              <a:buNone/>
              <a:tabLst/>
              <a:defRPr/>
            </a:pPr>
            <a:r>
              <a:rPr lang="en-US" sz="2400" dirty="0" smtClean="0"/>
              <a:t>3.     not drive if you feel sleepy</a:t>
            </a:r>
            <a:endParaRPr lang="en-US" sz="2400" dirty="0"/>
          </a:p>
        </p:txBody>
      </p:sp>
    </p:spTree>
    <p:extLst>
      <p:ext uri="{BB962C8B-B14F-4D97-AF65-F5344CB8AC3E}">
        <p14:creationId xmlns:p14="http://schemas.microsoft.com/office/powerpoint/2010/main" val="3374029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dirty="0" smtClean="0">
                <a:solidFill>
                  <a:srgbClr val="FF0000"/>
                </a:solidFill>
              </a:rPr>
              <a:t>P</a:t>
            </a:r>
            <a:r>
              <a:rPr lang="en-US" dirty="0" smtClean="0">
                <a:solidFill>
                  <a:srgbClr val="FF0000"/>
                </a:solidFill>
              </a:rPr>
              <a:t> prescription:</a:t>
            </a:r>
          </a:p>
          <a:p>
            <a:pPr>
              <a:buFontTx/>
              <a:buChar char="-"/>
            </a:pPr>
            <a:r>
              <a:rPr lang="en-US" sz="2400" dirty="0" smtClean="0"/>
              <a:t>Beclomethasone nasal spray 2 puff bid or ipratropium bromide nasal spray 2 puff</a:t>
            </a:r>
          </a:p>
          <a:p>
            <a:r>
              <a:rPr lang="en-US" sz="3200" b="1" dirty="0" smtClean="0">
                <a:solidFill>
                  <a:srgbClr val="FF0000"/>
                </a:solidFill>
              </a:rPr>
              <a:t>R</a:t>
            </a:r>
            <a:r>
              <a:rPr lang="en-US" dirty="0" smtClean="0">
                <a:solidFill>
                  <a:srgbClr val="FF0000"/>
                </a:solidFill>
              </a:rPr>
              <a:t> referral:</a:t>
            </a:r>
          </a:p>
          <a:p>
            <a:pPr>
              <a:buFontTx/>
              <a:buChar char="-"/>
            </a:pPr>
            <a:r>
              <a:rPr lang="en-US" sz="2400" dirty="0">
                <a:solidFill>
                  <a:schemeClr val="accent4"/>
                </a:solidFill>
              </a:rPr>
              <a:t>R</a:t>
            </a:r>
            <a:r>
              <a:rPr lang="en-US" sz="2400" dirty="0" smtClean="0">
                <a:solidFill>
                  <a:schemeClr val="accent4"/>
                </a:solidFill>
              </a:rPr>
              <a:t>espiratory </a:t>
            </a:r>
            <a:r>
              <a:rPr lang="en-US" sz="2400" dirty="0" smtClean="0"/>
              <a:t>: for sleep study and CPAP</a:t>
            </a:r>
          </a:p>
          <a:p>
            <a:pPr>
              <a:buFontTx/>
              <a:buChar char="-"/>
            </a:pPr>
            <a:r>
              <a:rPr lang="en-US" sz="2400" dirty="0" smtClean="0">
                <a:solidFill>
                  <a:schemeClr val="accent4"/>
                </a:solidFill>
              </a:rPr>
              <a:t>ENT</a:t>
            </a:r>
            <a:r>
              <a:rPr lang="en-US" sz="2400" dirty="0" smtClean="0"/>
              <a:t>: e.g. enlarge tonsils ,polyps or septal straightening</a:t>
            </a:r>
            <a:endParaRPr lang="en-US" sz="2400" dirty="0"/>
          </a:p>
          <a:p>
            <a:r>
              <a:rPr lang="en-US" sz="3200" b="1" dirty="0" smtClean="0">
                <a:solidFill>
                  <a:srgbClr val="FF0000"/>
                </a:solidFill>
              </a:rPr>
              <a:t>I </a:t>
            </a:r>
            <a:r>
              <a:rPr lang="en-US" dirty="0" smtClean="0">
                <a:solidFill>
                  <a:srgbClr val="FF0000"/>
                </a:solidFill>
              </a:rPr>
              <a:t>Investigation:</a:t>
            </a:r>
          </a:p>
          <a:p>
            <a:pPr marL="0" indent="0">
              <a:buNone/>
            </a:pPr>
            <a:r>
              <a:rPr lang="en-US" dirty="0" smtClean="0"/>
              <a:t>      -</a:t>
            </a:r>
            <a:r>
              <a:rPr lang="en-US" sz="2400" dirty="0" smtClean="0"/>
              <a:t>TFT</a:t>
            </a:r>
            <a:r>
              <a:rPr lang="en-US" sz="2400" dirty="0"/>
              <a:t>, Epworth Sleepiness </a:t>
            </a:r>
            <a:r>
              <a:rPr lang="en-US" sz="2400" dirty="0" smtClean="0"/>
              <a:t>Scale</a:t>
            </a:r>
          </a:p>
          <a:p>
            <a:pPr marL="0" indent="0">
              <a:buNone/>
            </a:pPr>
            <a:r>
              <a:rPr lang="en-US" sz="2400" dirty="0" smtClean="0"/>
              <a:t>       - </a:t>
            </a:r>
            <a:r>
              <a:rPr lang="en-US" sz="2400" dirty="0"/>
              <a:t>Sleep </a:t>
            </a:r>
            <a:r>
              <a:rPr lang="en-US" sz="2400" dirty="0" smtClean="0"/>
              <a:t>studies :diagnostic </a:t>
            </a:r>
            <a:r>
              <a:rPr lang="en-US" dirty="0" smtClean="0"/>
              <a:t>test</a:t>
            </a:r>
          </a:p>
          <a:p>
            <a:pPr marL="0" indent="0">
              <a:buNone/>
            </a:pPr>
            <a:endParaRPr lang="en-US" dirty="0" smtClean="0"/>
          </a:p>
          <a:p>
            <a:pPr>
              <a:buFontTx/>
              <a:buChar char="-"/>
            </a:pPr>
            <a:endParaRPr lang="en-US" dirty="0"/>
          </a:p>
          <a:p>
            <a:pPr>
              <a:buFontTx/>
              <a:buChar char="-"/>
            </a:pPr>
            <a:endParaRPr lang="en-US" dirty="0" smtClean="0"/>
          </a:p>
        </p:txBody>
      </p:sp>
    </p:spTree>
    <p:extLst>
      <p:ext uri="{BB962C8B-B14F-4D97-AF65-F5344CB8AC3E}">
        <p14:creationId xmlns:p14="http://schemas.microsoft.com/office/powerpoint/2010/main" val="14934252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00000"/>
              </a:lnSpc>
              <a:spcBef>
                <a:spcPts val="0"/>
              </a:spcBef>
              <a:defRPr/>
            </a:pPr>
            <a:r>
              <a:rPr lang="en-US" sz="3200" b="1" dirty="0" smtClean="0">
                <a:solidFill>
                  <a:srgbClr val="FF0000"/>
                </a:solidFill>
              </a:rPr>
              <a:t>O</a:t>
            </a:r>
            <a:r>
              <a:rPr lang="en-US" sz="3200" b="1" dirty="0" smtClean="0">
                <a:solidFill>
                  <a:schemeClr val="accent1"/>
                </a:solidFill>
              </a:rPr>
              <a:t> </a:t>
            </a:r>
            <a:r>
              <a:rPr lang="en-US" dirty="0" smtClean="0">
                <a:solidFill>
                  <a:srgbClr val="FF0000"/>
                </a:solidFill>
              </a:rPr>
              <a:t>observation:</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-Open follow up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-Support for the patient and his partner</a:t>
            </a:r>
          </a:p>
        </p:txBody>
      </p:sp>
    </p:spTree>
    <p:extLst>
      <p:ext uri="{BB962C8B-B14F-4D97-AF65-F5344CB8AC3E}">
        <p14:creationId xmlns:p14="http://schemas.microsoft.com/office/powerpoint/2010/main" val="5590409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THANK YOU</a:t>
            </a:r>
            <a:endParaRPr lang="en-US" b="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1364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sz="3800" b="1" dirty="0" smtClean="0">
                <a:solidFill>
                  <a:srgbClr val="FF0000"/>
                </a:solidFill>
              </a:rPr>
              <a:t>R</a:t>
            </a:r>
            <a:r>
              <a:rPr lang="en-US" sz="4100" b="1" dirty="0" smtClean="0">
                <a:solidFill>
                  <a:srgbClr val="FF0000"/>
                </a:solidFill>
              </a:rPr>
              <a:t> </a:t>
            </a:r>
            <a:r>
              <a:rPr lang="en-US" sz="3300" dirty="0" smtClean="0">
                <a:solidFill>
                  <a:srgbClr val="FF0000"/>
                </a:solidFill>
              </a:rPr>
              <a:t>referral:</a:t>
            </a:r>
          </a:p>
          <a:p>
            <a:pPr>
              <a:buFont typeface="Wingdings" charset="2"/>
              <a:buChar char="Ø"/>
            </a:pPr>
            <a:r>
              <a:rPr lang="en-US" sz="3300" b="1" u="sng" dirty="0">
                <a:solidFill>
                  <a:schemeClr val="accent4"/>
                </a:solidFill>
              </a:rPr>
              <a:t> </a:t>
            </a:r>
            <a:r>
              <a:rPr lang="en-US" sz="3300" b="1" u="sng" dirty="0" smtClean="0">
                <a:solidFill>
                  <a:schemeClr val="accent4"/>
                </a:solidFill>
              </a:rPr>
              <a:t>immediate referral</a:t>
            </a:r>
          </a:p>
          <a:p>
            <a:pPr marL="0" indent="0">
              <a:buNone/>
            </a:pPr>
            <a:r>
              <a:rPr lang="en-US" sz="3400" dirty="0" smtClean="0">
                <a:solidFill>
                  <a:srgbClr val="FF0000"/>
                </a:solidFill>
              </a:rPr>
              <a:t>Acute GI bleeding</a:t>
            </a:r>
          </a:p>
          <a:p>
            <a:pPr>
              <a:buFont typeface="Wingdings" charset="2"/>
              <a:buChar char="Ø"/>
            </a:pPr>
            <a:r>
              <a:rPr lang="en-US" sz="3300" b="1" u="sng" dirty="0" smtClean="0">
                <a:solidFill>
                  <a:schemeClr val="accent4"/>
                </a:solidFill>
              </a:rPr>
              <a:t> urgent</a:t>
            </a:r>
            <a:r>
              <a:rPr lang="en-US" sz="3300" b="1" u="sng" dirty="0" smtClean="0">
                <a:solidFill>
                  <a:schemeClr val="accent4"/>
                </a:solidFill>
                <a:sym typeface="Wingdings"/>
              </a:rPr>
              <a:t>(within 2 week for endoscopy)</a:t>
            </a:r>
            <a:endParaRPr lang="en-US" sz="3300" b="1" u="sng" dirty="0" smtClean="0">
              <a:solidFill>
                <a:schemeClr val="accent4"/>
              </a:solidFill>
            </a:endParaRPr>
          </a:p>
          <a:p>
            <a:pPr marL="0" indent="0">
              <a:buNone/>
            </a:pPr>
            <a:r>
              <a:rPr lang="en-US" dirty="0" smtClean="0"/>
              <a:t>1</a:t>
            </a:r>
            <a:r>
              <a:rPr lang="en-US" sz="3400" dirty="0" smtClean="0"/>
              <a:t>. </a:t>
            </a:r>
            <a:r>
              <a:rPr lang="en-US" dirty="0" smtClean="0"/>
              <a:t>dysphagia</a:t>
            </a:r>
          </a:p>
          <a:p>
            <a:pPr marL="0" indent="0">
              <a:buNone/>
            </a:pPr>
            <a:r>
              <a:rPr lang="en-US" dirty="0" smtClean="0"/>
              <a:t>2.Upper abdominal mass consistent with stomach cancer</a:t>
            </a:r>
          </a:p>
          <a:p>
            <a:pPr marL="0" indent="0">
              <a:buNone/>
            </a:pPr>
            <a:r>
              <a:rPr lang="en-US" dirty="0" smtClean="0"/>
              <a:t>3. </a:t>
            </a:r>
            <a:r>
              <a:rPr lang="en-US" dirty="0"/>
              <a:t>Patient </a:t>
            </a:r>
            <a:r>
              <a:rPr lang="en-US" dirty="0" smtClean="0"/>
              <a:t>≥ 55yrs who have weight loss</a:t>
            </a:r>
            <a:r>
              <a:rPr lang="en-US" dirty="0" smtClean="0">
                <a:solidFill>
                  <a:schemeClr val="accent1"/>
                </a:solidFill>
              </a:rPr>
              <a:t> </a:t>
            </a:r>
            <a:r>
              <a:rPr lang="en-US" b="1" dirty="0" smtClean="0">
                <a:solidFill>
                  <a:schemeClr val="accent1"/>
                </a:solidFill>
              </a:rPr>
              <a:t>AND</a:t>
            </a:r>
            <a:r>
              <a:rPr lang="en-US" dirty="0" smtClean="0">
                <a:solidFill>
                  <a:schemeClr val="accent1"/>
                </a:solidFill>
              </a:rPr>
              <a:t> </a:t>
            </a:r>
            <a:r>
              <a:rPr lang="en-US" dirty="0" smtClean="0"/>
              <a:t>any of the following :</a:t>
            </a:r>
          </a:p>
          <a:p>
            <a:pPr>
              <a:buFontTx/>
              <a:buChar char="-"/>
            </a:pPr>
            <a:r>
              <a:rPr lang="en-US" dirty="0" smtClean="0"/>
              <a:t>Reflux</a:t>
            </a:r>
          </a:p>
          <a:p>
            <a:pPr>
              <a:buFontTx/>
              <a:buChar char="-"/>
            </a:pPr>
            <a:r>
              <a:rPr lang="en-US" dirty="0" smtClean="0"/>
              <a:t>Upper abdominal pain</a:t>
            </a:r>
          </a:p>
          <a:p>
            <a:pPr>
              <a:buFontTx/>
              <a:buChar char="-"/>
            </a:pPr>
            <a:r>
              <a:rPr lang="en-US" dirty="0" smtClean="0"/>
              <a:t>Dyspepsia</a:t>
            </a:r>
          </a:p>
        </p:txBody>
      </p:sp>
    </p:spTree>
    <p:extLst>
      <p:ext uri="{BB962C8B-B14F-4D97-AF65-F5344CB8AC3E}">
        <p14:creationId xmlns:p14="http://schemas.microsoft.com/office/powerpoint/2010/main" val="1813806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charset="2"/>
              <a:buChar char="Ø"/>
            </a:pPr>
            <a:r>
              <a:rPr lang="en-US" sz="2400" b="1" u="sng" dirty="0">
                <a:solidFill>
                  <a:schemeClr val="accent4"/>
                </a:solidFill>
              </a:rPr>
              <a:t>Non urgent:</a:t>
            </a:r>
          </a:p>
          <a:p>
            <a:pPr marL="0" indent="0">
              <a:buNone/>
            </a:pPr>
            <a:r>
              <a:rPr lang="en-US" sz="2400" dirty="0" smtClean="0"/>
              <a:t>1.Haematemesis</a:t>
            </a:r>
          </a:p>
          <a:p>
            <a:pPr marL="0" indent="0">
              <a:buNone/>
            </a:pPr>
            <a:r>
              <a:rPr lang="en-US" sz="2400" dirty="0" smtClean="0"/>
              <a:t>2.Patient </a:t>
            </a:r>
            <a:r>
              <a:rPr lang="en-US" sz="2400" dirty="0"/>
              <a:t>age≥55yr who have got:</a:t>
            </a:r>
          </a:p>
          <a:p>
            <a:pPr marL="0" lvl="0" indent="0">
              <a:lnSpc>
                <a:spcPct val="100000"/>
              </a:lnSpc>
              <a:spcBef>
                <a:spcPts val="0"/>
              </a:spcBef>
              <a:buNone/>
              <a:defRPr/>
            </a:pPr>
            <a:r>
              <a:rPr lang="en-US" sz="2400" dirty="0"/>
              <a:t>-Treatment resistant dyspepsia </a:t>
            </a:r>
            <a:r>
              <a:rPr lang="en-US" sz="2400" b="1" dirty="0">
                <a:solidFill>
                  <a:srgbClr val="00B050"/>
                </a:solidFill>
              </a:rPr>
              <a:t>or</a:t>
            </a:r>
          </a:p>
          <a:p>
            <a:pPr lvl="0">
              <a:lnSpc>
                <a:spcPct val="100000"/>
              </a:lnSpc>
              <a:spcBef>
                <a:spcPts val="0"/>
              </a:spcBef>
              <a:buFontTx/>
              <a:buChar char="-"/>
            </a:pPr>
            <a:r>
              <a:rPr lang="en-US" sz="2400" dirty="0"/>
              <a:t>Upper abdominal pain with low hb </a:t>
            </a:r>
            <a:r>
              <a:rPr lang="en-US" sz="2400" b="1" dirty="0">
                <a:solidFill>
                  <a:srgbClr val="00B050"/>
                </a:solidFill>
              </a:rPr>
              <a:t>or</a:t>
            </a:r>
          </a:p>
          <a:p>
            <a:pPr lvl="0">
              <a:lnSpc>
                <a:spcPct val="100000"/>
              </a:lnSpc>
              <a:spcBef>
                <a:spcPts val="0"/>
              </a:spcBef>
              <a:buFontTx/>
              <a:buChar char="-"/>
            </a:pPr>
            <a:r>
              <a:rPr lang="en-US" sz="2400" dirty="0"/>
              <a:t>Raised platelets count with any of the following: </a:t>
            </a:r>
            <a:r>
              <a:rPr lang="en-US" sz="2400" dirty="0" smtClean="0"/>
              <a:t>nausa,vomiting ,</a:t>
            </a:r>
            <a:r>
              <a:rPr lang="en-US" sz="2400" dirty="0"/>
              <a:t>weight </a:t>
            </a:r>
            <a:r>
              <a:rPr lang="en-US" sz="2400" dirty="0" smtClean="0"/>
              <a:t>loss, reflux ,dyspepsia ,upper </a:t>
            </a:r>
            <a:r>
              <a:rPr lang="en-US" sz="2400" dirty="0"/>
              <a:t>abdominal pain</a:t>
            </a:r>
          </a:p>
          <a:p>
            <a:pPr lvl="0">
              <a:lnSpc>
                <a:spcPct val="100000"/>
              </a:lnSpc>
              <a:spcBef>
                <a:spcPts val="0"/>
              </a:spcBef>
              <a:buFontTx/>
              <a:buChar char="-"/>
            </a:pPr>
            <a:r>
              <a:rPr lang="en-US" sz="2400" dirty="0"/>
              <a:t>Nausea or vomiting with any of the following: weight loss, reflux, dyspepsia , upper abdominal pain</a:t>
            </a:r>
          </a:p>
          <a:p>
            <a:pPr marL="0" indent="0">
              <a:buNone/>
            </a:pPr>
            <a:endParaRPr lang="en-US" dirty="0"/>
          </a:p>
          <a:p>
            <a:endParaRPr lang="en-US" dirty="0"/>
          </a:p>
        </p:txBody>
      </p:sp>
    </p:spTree>
    <p:extLst>
      <p:ext uri="{BB962C8B-B14F-4D97-AF65-F5344CB8AC3E}">
        <p14:creationId xmlns:p14="http://schemas.microsoft.com/office/powerpoint/2010/main" val="77212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b="1" dirty="0" smtClean="0">
                <a:solidFill>
                  <a:srgbClr val="FF0000"/>
                </a:solidFill>
              </a:rPr>
              <a:t>O</a:t>
            </a:r>
            <a:r>
              <a:rPr lang="en-US" sz="3200" b="1" dirty="0" smtClean="0">
                <a:solidFill>
                  <a:schemeClr val="accent1"/>
                </a:solidFill>
              </a:rPr>
              <a:t> </a:t>
            </a:r>
            <a:r>
              <a:rPr lang="en-US" dirty="0" smtClean="0">
                <a:solidFill>
                  <a:srgbClr val="FF0000"/>
                </a:solidFill>
              </a:rPr>
              <a:t>follow up</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Follow up after 4-6 week</a:t>
            </a:r>
            <a:endParaRPr lang="en-US" sz="2400" dirty="0"/>
          </a:p>
        </p:txBody>
      </p:sp>
    </p:spTree>
    <p:extLst>
      <p:ext uri="{BB962C8B-B14F-4D97-AF65-F5344CB8AC3E}">
        <p14:creationId xmlns:p14="http://schemas.microsoft.com/office/powerpoint/2010/main" val="1842909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FF0000"/>
                </a:solidFill>
              </a:rPr>
              <a:t>Colon cancer screening program</a:t>
            </a:r>
            <a:endParaRPr lang="ar-KW"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algn="l" rtl="0"/>
            <a:r>
              <a:rPr lang="en-US" b="1" dirty="0" smtClean="0"/>
              <a:t>A </a:t>
            </a:r>
            <a:r>
              <a:rPr lang="en-US" sz="3100" b="1" dirty="0" smtClean="0"/>
              <a:t>screening program to be done for any patient above 45 year old, if normal repeat after 10 years.</a:t>
            </a:r>
          </a:p>
          <a:p>
            <a:pPr algn="l" rtl="0"/>
            <a:r>
              <a:rPr lang="en-US" sz="3100" b="1" dirty="0" smtClean="0"/>
              <a:t>Its for patients with no lower GI symptoms.</a:t>
            </a:r>
          </a:p>
          <a:p>
            <a:pPr algn="l" rtl="0"/>
            <a:r>
              <a:rPr lang="en-US" sz="3100" b="1" dirty="0" smtClean="0"/>
              <a:t>The examination is a colonoscopy (a camera that will be inserted through the anus while you are sedated to look for any abnormality e.g. polyps).</a:t>
            </a:r>
          </a:p>
          <a:p>
            <a:pPr algn="l" rtl="0"/>
            <a:r>
              <a:rPr lang="en-US" sz="3100" b="1" dirty="0" smtClean="0"/>
              <a:t>The advantages is that the doctor can see and remove any polyp if found at the same time and send it to histopathology.</a:t>
            </a:r>
          </a:p>
          <a:p>
            <a:pPr algn="l" rtl="0"/>
            <a:r>
              <a:rPr lang="en-US" sz="3100" b="1" dirty="0" smtClean="0"/>
              <a:t>If there is any abnormality you will be informed and follow with the gastroenterologist, otherwise  if it is normal you can repeat the test after 10 years.</a:t>
            </a:r>
          </a:p>
          <a:p>
            <a:pPr algn="l" rtl="0"/>
            <a:r>
              <a:rPr lang="en-US" sz="3100" b="1" dirty="0" smtClean="0"/>
              <a:t>You need bowel preparation (golytly or </a:t>
            </a:r>
            <a:r>
              <a:rPr lang="en-US" sz="3100" b="1" dirty="0" err="1" smtClean="0"/>
              <a:t>picolax</a:t>
            </a:r>
            <a:r>
              <a:rPr lang="en-US" sz="3100" b="1" dirty="0" smtClean="0"/>
              <a:t> laxative).</a:t>
            </a:r>
          </a:p>
          <a:p>
            <a:pPr algn="l" rtl="0"/>
            <a:r>
              <a:rPr lang="en-US" sz="3100" b="1" dirty="0" smtClean="0"/>
              <a:t>Paper of instruction about bowel preparation will be given to you with the request.  </a:t>
            </a:r>
          </a:p>
          <a:p>
            <a:pPr algn="l" rtl="0"/>
            <a:r>
              <a:rPr lang="en-US" sz="3100" b="1" dirty="0" smtClean="0"/>
              <a:t>We would like to see the results of your colonoscopy later on.</a:t>
            </a:r>
          </a:p>
          <a:p>
            <a:pPr algn="l" rtl="0"/>
            <a:endParaRPr lang="ar-KW" b="1" dirty="0"/>
          </a:p>
        </p:txBody>
      </p:sp>
    </p:spTree>
    <p:extLst>
      <p:ext uri="{BB962C8B-B14F-4D97-AF65-F5344CB8AC3E}">
        <p14:creationId xmlns:p14="http://schemas.microsoft.com/office/powerpoint/2010/main" val="305064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2099</TotalTime>
  <Words>2817</Words>
  <Application>Microsoft Macintosh PowerPoint</Application>
  <PresentationFormat>Widescreen</PresentationFormat>
  <Paragraphs>422</Paragraphs>
  <Slides>59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Calibri</vt:lpstr>
      <vt:lpstr>Calibri Light</vt:lpstr>
      <vt:lpstr>Geneva</vt:lpstr>
      <vt:lpstr>Mangal</vt:lpstr>
      <vt:lpstr>MS PGothic</vt:lpstr>
      <vt:lpstr>ＭＳ Ｐゴシック</vt:lpstr>
      <vt:lpstr>Times New Roman</vt:lpstr>
      <vt:lpstr>Wingdings</vt:lpstr>
      <vt:lpstr>Office Theme</vt:lpstr>
      <vt:lpstr>OSCE WORKSHOP 4TH family medicine review course</vt:lpstr>
      <vt:lpstr>Gastroenterology  </vt:lpstr>
      <vt:lpstr>PowerPoint Presentation</vt:lpstr>
      <vt:lpstr>Dyspepsia </vt:lpstr>
      <vt:lpstr>PowerPoint Presentation</vt:lpstr>
      <vt:lpstr>PowerPoint Presentation</vt:lpstr>
      <vt:lpstr>PowerPoint Presentation</vt:lpstr>
      <vt:lpstr>PowerPoint Presentation</vt:lpstr>
      <vt:lpstr>Colon cancer screening program</vt:lpstr>
      <vt:lpstr>IBS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Cardiovascular system </vt:lpstr>
      <vt:lpstr>PowerPoint Presentation</vt:lpstr>
      <vt:lpstr>Newly diagnosed Hypertensive patient</vt:lpstr>
      <vt:lpstr>Causes of Secondary Hypertension</vt:lpstr>
      <vt:lpstr>PowerPoint Presentation</vt:lpstr>
      <vt:lpstr>PowerPoint Presentation</vt:lpstr>
      <vt:lpstr>Nice guideline hypertension </vt:lpstr>
      <vt:lpstr>PowerPoint Presentation</vt:lpstr>
      <vt:lpstr>PowerPoint Presentation</vt:lpstr>
      <vt:lpstr>Hypertension guideline American heart association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Follow up a patient with known hypertension</vt:lpstr>
      <vt:lpstr>PowerPoint Presentation</vt:lpstr>
      <vt:lpstr>Came with 2 high readings and you want to confirm. </vt:lpstr>
      <vt:lpstr>Hyperlipidemia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Normal and Abnormal Lipid Values in Childhood</vt:lpstr>
      <vt:lpstr>Respiratory system </vt:lpstr>
      <vt:lpstr>PowerPoint Presentation</vt:lpstr>
      <vt:lpstr>Asthma</vt:lpstr>
      <vt:lpstr>PowerPoint Presentation</vt:lpstr>
      <vt:lpstr>PowerPoint Presentation</vt:lpstr>
      <vt:lpstr>PowerPoint Presentation</vt:lpstr>
      <vt:lpstr>PowerPoint Presentation</vt:lpstr>
      <vt:lpstr>PowerPoint Presentation</vt:lpstr>
      <vt:lpstr>PowerPoint Presentation</vt:lpstr>
      <vt:lpstr>Sleep apnea</vt:lpstr>
      <vt:lpstr>PowerPoint Presentation</vt:lpstr>
      <vt:lpstr>PowerPoint Presentation</vt:lpstr>
      <vt:lpstr>THANK YOU</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97</cp:revision>
  <dcterms:created xsi:type="dcterms:W3CDTF">2019-04-10T06:31:01Z</dcterms:created>
  <dcterms:modified xsi:type="dcterms:W3CDTF">2019-04-20T05:10:14Z</dcterms:modified>
</cp:coreProperties>
</file>